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9" r:id="rId14"/>
    <p:sldId id="27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4B2A"/>
    <a:srgbClr val="F7E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660"/>
  </p:normalViewPr>
  <p:slideViewPr>
    <p:cSldViewPr snapToGrid="0">
      <p:cViewPr varScale="1">
        <p:scale>
          <a:sx n="92" d="100"/>
          <a:sy n="92" d="100"/>
        </p:scale>
        <p:origin x="80"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A924-E097-BEDB-852E-85EBD5B1D4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8297E1-0CBE-3BF0-74C2-07DD6C617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CE2824-195F-2BF7-28DF-F65E7E19FA9F}"/>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5" name="Footer Placeholder 4">
            <a:extLst>
              <a:ext uri="{FF2B5EF4-FFF2-40B4-BE49-F238E27FC236}">
                <a16:creationId xmlns:a16="http://schemas.microsoft.com/office/drawing/2014/main" id="{13B02EA6-682E-AD40-A1F0-01BBFAF59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32952-B37E-0696-B828-DD04C747A60D}"/>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265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937B-EBBB-478D-8578-416C96BAB0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B9929D-5ACE-21E6-D41D-4CC469E95D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65FC0-EB45-E85F-88FD-7FCD1ED900D6}"/>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5" name="Footer Placeholder 4">
            <a:extLst>
              <a:ext uri="{FF2B5EF4-FFF2-40B4-BE49-F238E27FC236}">
                <a16:creationId xmlns:a16="http://schemas.microsoft.com/office/drawing/2014/main" id="{1A5574C1-A477-F731-A980-BB98FDD06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8C653-6AE3-568C-523E-4E42AAE21EF4}"/>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37001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859D27-51D8-ABEF-2CFB-55C0F2B1D8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C59ED-4D47-2C08-BC33-3EC98CF8F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780D5-0E7D-6FD9-DDB9-6F8218945A57}"/>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5" name="Footer Placeholder 4">
            <a:extLst>
              <a:ext uri="{FF2B5EF4-FFF2-40B4-BE49-F238E27FC236}">
                <a16:creationId xmlns:a16="http://schemas.microsoft.com/office/drawing/2014/main" id="{331CBD52-53AD-D78E-8CA2-8EEE21020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C7489F-DF9A-B81F-6413-C7059DC20858}"/>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25970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7118-8122-3BFD-5C5B-7A984E243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8216C0-C7B0-380D-8F9A-1377B8C68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0551D-A01B-7E49-407C-BE575F7F8AAB}"/>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5" name="Footer Placeholder 4">
            <a:extLst>
              <a:ext uri="{FF2B5EF4-FFF2-40B4-BE49-F238E27FC236}">
                <a16:creationId xmlns:a16="http://schemas.microsoft.com/office/drawing/2014/main" id="{7C28434B-C189-360E-40EF-A974F2A56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751A9-E9DF-D778-1054-CB276CA139D3}"/>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226809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9C09-8FC5-041F-2AC9-61438EE975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56A2AB-63FD-0DF0-1689-29F9D7A4E4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F7F075-E878-6296-65D6-BD710000B3B7}"/>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5" name="Footer Placeholder 4">
            <a:extLst>
              <a:ext uri="{FF2B5EF4-FFF2-40B4-BE49-F238E27FC236}">
                <a16:creationId xmlns:a16="http://schemas.microsoft.com/office/drawing/2014/main" id="{3799BCC1-0D11-7AB0-E8CC-90FF50E66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5D470-C0FD-0C0D-32F4-C64551137B0E}"/>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336665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06C6-0EFA-CDA4-94D2-588B77F62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F9B71-C164-4031-BDAB-B680C45593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5C446-C6E1-B888-7BBC-1DDB6A779C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E2FDFF-8FB0-3F3E-02E1-4A2745611998}"/>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6" name="Footer Placeholder 5">
            <a:extLst>
              <a:ext uri="{FF2B5EF4-FFF2-40B4-BE49-F238E27FC236}">
                <a16:creationId xmlns:a16="http://schemas.microsoft.com/office/drawing/2014/main" id="{9C41286C-3429-1274-4098-521045533E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A942B-1B2F-2602-69CC-7BA268C09E29}"/>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52413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A454-53EA-A6AB-1965-85ADB10AF2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BA5E74-E2A1-F707-D298-81182582DB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42DD2C-4EFE-3CA7-4E5F-2FB15F4B34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867A2B-21B5-5BE8-0763-42C1E11CF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FFE16-86DA-D29C-33E3-ED9D599EEE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F480D-7D30-B0D5-70F5-0F8BACA4D174}"/>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8" name="Footer Placeholder 7">
            <a:extLst>
              <a:ext uri="{FF2B5EF4-FFF2-40B4-BE49-F238E27FC236}">
                <a16:creationId xmlns:a16="http://schemas.microsoft.com/office/drawing/2014/main" id="{F52B6EBE-D8DF-25BB-8628-410095CEE5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E1201E-5E10-259D-DC08-63B82A7260BD}"/>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95927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AE9A-6A2D-E90F-F1BB-4535396222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C40F47-8C77-CBE6-2FB7-921DE7A2CECA}"/>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4" name="Footer Placeholder 3">
            <a:extLst>
              <a:ext uri="{FF2B5EF4-FFF2-40B4-BE49-F238E27FC236}">
                <a16:creationId xmlns:a16="http://schemas.microsoft.com/office/drawing/2014/main" id="{F64F2B62-9929-6B27-D6C9-F4CBC20556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3960DA-F660-61E0-3C4B-F8396082D76D}"/>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20709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43A9B-3BB8-1D63-AC4D-73140DC6DEC3}"/>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3" name="Footer Placeholder 2">
            <a:extLst>
              <a:ext uri="{FF2B5EF4-FFF2-40B4-BE49-F238E27FC236}">
                <a16:creationId xmlns:a16="http://schemas.microsoft.com/office/drawing/2014/main" id="{CC74EF92-6B18-AD5B-40E0-AC23189B04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0A3993-4B60-76D4-4F77-32FB84A55381}"/>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24767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76DB-1EFB-50C6-59A4-4B81F3430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24760-1875-4535-97E6-DD95D7ABEC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66A047-2E59-2FA8-89FA-0466FE5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FB143-59FD-4FA4-64EA-B28C6B316A6D}"/>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6" name="Footer Placeholder 5">
            <a:extLst>
              <a:ext uri="{FF2B5EF4-FFF2-40B4-BE49-F238E27FC236}">
                <a16:creationId xmlns:a16="http://schemas.microsoft.com/office/drawing/2014/main" id="{30A96DA3-D610-BA09-79B0-8310B5000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8192A-B5C4-53D6-4A3B-A37E7871931C}"/>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22311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B7DD-056A-E367-C260-EB78F25E9E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9A9035-E18B-C197-952B-1DC9434A98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25498-CC08-7E4C-1A23-FEF82249E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13B31-6403-8BB7-BFC3-F98465A7509B}"/>
              </a:ext>
            </a:extLst>
          </p:cNvPr>
          <p:cNvSpPr>
            <a:spLocks noGrp="1"/>
          </p:cNvSpPr>
          <p:nvPr>
            <p:ph type="dt" sz="half" idx="10"/>
          </p:nvPr>
        </p:nvSpPr>
        <p:spPr/>
        <p:txBody>
          <a:bodyPr/>
          <a:lstStyle/>
          <a:p>
            <a:fld id="{B57C8F42-64E5-4758-B9F7-236E4587B049}" type="datetimeFigureOut">
              <a:rPr lang="en-US" smtClean="0"/>
              <a:t>10/24/2025</a:t>
            </a:fld>
            <a:endParaRPr lang="en-US"/>
          </a:p>
        </p:txBody>
      </p:sp>
      <p:sp>
        <p:nvSpPr>
          <p:cNvPr id="6" name="Footer Placeholder 5">
            <a:extLst>
              <a:ext uri="{FF2B5EF4-FFF2-40B4-BE49-F238E27FC236}">
                <a16:creationId xmlns:a16="http://schemas.microsoft.com/office/drawing/2014/main" id="{349415F5-5317-147E-A333-868192688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EB2B6-9C1F-4598-D298-05A618732A79}"/>
              </a:ext>
            </a:extLst>
          </p:cNvPr>
          <p:cNvSpPr>
            <a:spLocks noGrp="1"/>
          </p:cNvSpPr>
          <p:nvPr>
            <p:ph type="sldNum" sz="quarter" idx="12"/>
          </p:nvPr>
        </p:nvSpPr>
        <p:spPr/>
        <p:txBody>
          <a:bodyPr/>
          <a:lstStyle/>
          <a:p>
            <a:fld id="{19933BC2-93F8-4609-9F4B-37115BDB9FB9}" type="slidenum">
              <a:rPr lang="en-US" smtClean="0"/>
              <a:t>‹#›</a:t>
            </a:fld>
            <a:endParaRPr lang="en-US"/>
          </a:p>
        </p:txBody>
      </p:sp>
    </p:spTree>
    <p:extLst>
      <p:ext uri="{BB962C8B-B14F-4D97-AF65-F5344CB8AC3E}">
        <p14:creationId xmlns:p14="http://schemas.microsoft.com/office/powerpoint/2010/main" val="398431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3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D127B2-2D05-63D5-8465-DBB90435A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F2A42-3CBA-3327-E78B-2C820AFF97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96158-1807-B3CE-A52D-E19A27F9E1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7C8F42-64E5-4758-B9F7-236E4587B049}" type="datetimeFigureOut">
              <a:rPr lang="en-US" smtClean="0"/>
              <a:t>10/24/2025</a:t>
            </a:fld>
            <a:endParaRPr lang="en-US"/>
          </a:p>
        </p:txBody>
      </p:sp>
      <p:sp>
        <p:nvSpPr>
          <p:cNvPr id="5" name="Footer Placeholder 4">
            <a:extLst>
              <a:ext uri="{FF2B5EF4-FFF2-40B4-BE49-F238E27FC236}">
                <a16:creationId xmlns:a16="http://schemas.microsoft.com/office/drawing/2014/main" id="{0707D8EE-8E1F-4EA0-279E-CC6A96861D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B76846-6AA4-68D2-A4DC-A760303E92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933BC2-93F8-4609-9F4B-37115BDB9FB9}" type="slidenum">
              <a:rPr lang="en-US" smtClean="0"/>
              <a:t>‹#›</a:t>
            </a:fld>
            <a:endParaRPr lang="en-US"/>
          </a:p>
        </p:txBody>
      </p:sp>
    </p:spTree>
    <p:extLst>
      <p:ext uri="{BB962C8B-B14F-4D97-AF65-F5344CB8AC3E}">
        <p14:creationId xmlns:p14="http://schemas.microsoft.com/office/powerpoint/2010/main" val="1202383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C4BB-7BEF-747A-910F-1204CEE67D4C}"/>
              </a:ext>
            </a:extLst>
          </p:cNvPr>
          <p:cNvSpPr>
            <a:spLocks noGrp="1"/>
          </p:cNvSpPr>
          <p:nvPr>
            <p:ph type="ctrTitle"/>
          </p:nvPr>
        </p:nvSpPr>
        <p:spPr>
          <a:xfrm>
            <a:off x="0" y="466337"/>
            <a:ext cx="11800936" cy="1655762"/>
          </a:xfrm>
        </p:spPr>
        <p:txBody>
          <a:bodyPr>
            <a:normAutofit/>
          </a:bodyPr>
          <a:lstStyle/>
          <a:p>
            <a:r>
              <a:rPr lang="en-US" sz="4000" i="1" dirty="0">
                <a:solidFill>
                  <a:srgbClr val="7B4B2A"/>
                </a:solidFill>
                <a:latin typeface="Georgia" panose="02040502050405020303" pitchFamily="18" charset="0"/>
              </a:rPr>
              <a:t>CHOCO DE LUXE  BUSINESS PERFORMANCE DASHBOARD</a:t>
            </a:r>
            <a:br>
              <a:rPr lang="en-US" sz="3200" dirty="0">
                <a:solidFill>
                  <a:srgbClr val="7B4B2A"/>
                </a:solidFill>
              </a:rPr>
            </a:br>
            <a:endParaRPr lang="en-US" sz="3200" dirty="0">
              <a:solidFill>
                <a:srgbClr val="7B4B2A"/>
              </a:solidFill>
            </a:endParaRPr>
          </a:p>
        </p:txBody>
      </p:sp>
      <p:sp>
        <p:nvSpPr>
          <p:cNvPr id="3" name="Subtitle 2">
            <a:extLst>
              <a:ext uri="{FF2B5EF4-FFF2-40B4-BE49-F238E27FC236}">
                <a16:creationId xmlns:a16="http://schemas.microsoft.com/office/drawing/2014/main" id="{73018DCB-2D9E-389F-5E0F-042228643082}"/>
              </a:ext>
            </a:extLst>
          </p:cNvPr>
          <p:cNvSpPr>
            <a:spLocks noGrp="1"/>
          </p:cNvSpPr>
          <p:nvPr>
            <p:ph type="subTitle" idx="1"/>
          </p:nvPr>
        </p:nvSpPr>
        <p:spPr>
          <a:xfrm>
            <a:off x="592348" y="3191773"/>
            <a:ext cx="9144000" cy="2302743"/>
          </a:xfrm>
        </p:spPr>
        <p:txBody>
          <a:bodyPr>
            <a:noAutofit/>
          </a:bodyPr>
          <a:lstStyle/>
          <a:p>
            <a:pPr algn="l"/>
            <a:r>
              <a:rPr lang="en-US" sz="2000" dirty="0">
                <a:solidFill>
                  <a:srgbClr val="7B4B2A"/>
                </a:solidFill>
                <a:latin typeface="Georgia" panose="02040502050405020303" pitchFamily="18" charset="0"/>
              </a:rPr>
              <a:t>TOOLS USED: TABLEAU</a:t>
            </a:r>
          </a:p>
          <a:p>
            <a:pPr algn="l"/>
            <a:endParaRPr lang="en-US" sz="2800" dirty="0"/>
          </a:p>
          <a:p>
            <a:r>
              <a:rPr lang="en-US" sz="2800" b="1" dirty="0">
                <a:solidFill>
                  <a:srgbClr val="7B4B2A"/>
                </a:solidFill>
                <a:latin typeface="Georgia" panose="02040502050405020303" pitchFamily="18" charset="0"/>
              </a:rPr>
              <a:t>SABINA NAAWMINBONG</a:t>
            </a:r>
          </a:p>
          <a:p>
            <a:r>
              <a:rPr lang="en-US" sz="2800" b="1" dirty="0">
                <a:solidFill>
                  <a:srgbClr val="7B4B2A"/>
                </a:solidFill>
                <a:latin typeface="Georgia" panose="02040502050405020303" pitchFamily="18" charset="0"/>
              </a:rPr>
              <a:t>OCTOBER 17</a:t>
            </a:r>
            <a:r>
              <a:rPr lang="en-US" sz="2800" b="1" baseline="30000" dirty="0">
                <a:solidFill>
                  <a:srgbClr val="7B4B2A"/>
                </a:solidFill>
                <a:latin typeface="Georgia" panose="02040502050405020303" pitchFamily="18" charset="0"/>
              </a:rPr>
              <a:t>,</a:t>
            </a:r>
            <a:r>
              <a:rPr lang="en-US" sz="2800" b="1" dirty="0">
                <a:solidFill>
                  <a:srgbClr val="7B4B2A"/>
                </a:solidFill>
                <a:latin typeface="Georgia" panose="02040502050405020303" pitchFamily="18" charset="0"/>
              </a:rPr>
              <a:t> 2025</a:t>
            </a:r>
          </a:p>
        </p:txBody>
      </p:sp>
    </p:spTree>
    <p:extLst>
      <p:ext uri="{BB962C8B-B14F-4D97-AF65-F5344CB8AC3E}">
        <p14:creationId xmlns:p14="http://schemas.microsoft.com/office/powerpoint/2010/main" val="1810115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CE96-61FE-B066-4E82-BE5981D82210}"/>
              </a:ext>
            </a:extLst>
          </p:cNvPr>
          <p:cNvSpPr>
            <a:spLocks noGrp="1"/>
          </p:cNvSpPr>
          <p:nvPr>
            <p:ph type="title"/>
          </p:nvPr>
        </p:nvSpPr>
        <p:spPr>
          <a:xfrm>
            <a:off x="838200" y="114509"/>
            <a:ext cx="10515600" cy="566528"/>
          </a:xfrm>
        </p:spPr>
        <p:txBody>
          <a:bodyPr>
            <a:normAutofit/>
          </a:bodyPr>
          <a:lstStyle/>
          <a:p>
            <a:pPr algn="ctr"/>
            <a:r>
              <a:rPr lang="en-US" sz="2900" dirty="0">
                <a:solidFill>
                  <a:srgbClr val="7B4B2A"/>
                </a:solidFill>
              </a:rPr>
              <a:t>SALES PERFORMANCE/ORGANIC &amp; NON-ORGANIC</a:t>
            </a:r>
          </a:p>
        </p:txBody>
      </p:sp>
      <p:pic>
        <p:nvPicPr>
          <p:cNvPr id="5" name="Content Placeholder 4" descr="A pie chart with a number of times&#10;&#10;AI-generated content may be incorrect.">
            <a:extLst>
              <a:ext uri="{FF2B5EF4-FFF2-40B4-BE49-F238E27FC236}">
                <a16:creationId xmlns:a16="http://schemas.microsoft.com/office/drawing/2014/main" id="{6344C6D8-9328-CFD8-8E82-6029C01A1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58" y="681037"/>
            <a:ext cx="4706884" cy="5788774"/>
          </a:xfrm>
        </p:spPr>
      </p:pic>
      <p:sp>
        <p:nvSpPr>
          <p:cNvPr id="7" name="TextBox 6">
            <a:extLst>
              <a:ext uri="{FF2B5EF4-FFF2-40B4-BE49-F238E27FC236}">
                <a16:creationId xmlns:a16="http://schemas.microsoft.com/office/drawing/2014/main" id="{5AC1788D-D1AF-CBA6-12CA-266DB5FC1152}"/>
              </a:ext>
            </a:extLst>
          </p:cNvPr>
          <p:cNvSpPr txBox="1"/>
          <p:nvPr/>
        </p:nvSpPr>
        <p:spPr>
          <a:xfrm>
            <a:off x="5118340" y="1309633"/>
            <a:ext cx="6094562" cy="3711081"/>
          </a:xfrm>
          <a:prstGeom prst="rect">
            <a:avLst/>
          </a:prstGeom>
          <a:noFill/>
        </p:spPr>
        <p:txBody>
          <a:bodyPr wrap="square">
            <a:spAutoFit/>
          </a:bodyPr>
          <a:lstStyle/>
          <a:p>
            <a:pPr algn="ctr">
              <a:lnSpc>
                <a:spcPct val="200000"/>
              </a:lnSpc>
            </a:pPr>
            <a:r>
              <a:rPr lang="en-US" sz="2400" b="1" dirty="0">
                <a:solidFill>
                  <a:srgbClr val="7B4B2A"/>
                </a:solidFill>
                <a:latin typeface="Georgia" panose="02040502050405020303" pitchFamily="18" charset="0"/>
              </a:rPr>
              <a:t>KEY INSIGHT:</a:t>
            </a:r>
            <a:br>
              <a:rPr lang="en-US" dirty="0">
                <a:latin typeface="Georgia" panose="02040502050405020303" pitchFamily="18" charset="0"/>
              </a:rPr>
            </a:br>
            <a:r>
              <a:rPr lang="en-US" dirty="0">
                <a:solidFill>
                  <a:srgbClr val="7B4B2A"/>
                </a:solidFill>
                <a:latin typeface="Georgia" panose="02040502050405020303" pitchFamily="18" charset="0"/>
              </a:rPr>
              <a:t>Non-organic products dominate at $81M vs $3M organic sales.</a:t>
            </a:r>
            <a:br>
              <a:rPr lang="en-US" dirty="0">
                <a:latin typeface="Georgia" panose="02040502050405020303" pitchFamily="18" charset="0"/>
              </a:rPr>
            </a:br>
            <a:r>
              <a:rPr lang="en-US" sz="2400" b="1" dirty="0">
                <a:solidFill>
                  <a:srgbClr val="7B4B2A"/>
                </a:solidFill>
                <a:latin typeface="Georgia" panose="02040502050405020303" pitchFamily="18" charset="0"/>
              </a:rPr>
              <a:t>RECOMMENDATION</a:t>
            </a:r>
            <a:r>
              <a:rPr lang="en-US" b="1" dirty="0">
                <a:latin typeface="Georgia" panose="02040502050405020303" pitchFamily="18" charset="0"/>
              </a:rPr>
              <a:t>:</a:t>
            </a:r>
            <a:br>
              <a:rPr lang="en-US" dirty="0">
                <a:latin typeface="Georgia" panose="02040502050405020303" pitchFamily="18" charset="0"/>
              </a:rPr>
            </a:br>
            <a:r>
              <a:rPr lang="en-US" dirty="0">
                <a:solidFill>
                  <a:srgbClr val="7B4B2A"/>
                </a:solidFill>
                <a:latin typeface="Georgia" panose="02040502050405020303" pitchFamily="18" charset="0"/>
              </a:rPr>
              <a:t>Consider growing organic product marketing to capture the increasing sustainability-conscious market segment.</a:t>
            </a:r>
          </a:p>
        </p:txBody>
      </p:sp>
    </p:spTree>
    <p:extLst>
      <p:ext uri="{BB962C8B-B14F-4D97-AF65-F5344CB8AC3E}">
        <p14:creationId xmlns:p14="http://schemas.microsoft.com/office/powerpoint/2010/main" val="89480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6E94-A3F1-3660-0A13-3203104EBE03}"/>
              </a:ext>
            </a:extLst>
          </p:cNvPr>
          <p:cNvSpPr>
            <a:spLocks noGrp="1"/>
          </p:cNvSpPr>
          <p:nvPr>
            <p:ph type="title"/>
          </p:nvPr>
        </p:nvSpPr>
        <p:spPr>
          <a:xfrm>
            <a:off x="838200" y="279909"/>
            <a:ext cx="10515600" cy="772515"/>
          </a:xfrm>
        </p:spPr>
        <p:txBody>
          <a:bodyPr>
            <a:normAutofit fontScale="90000"/>
          </a:bodyPr>
          <a:lstStyle/>
          <a:p>
            <a:pPr algn="ctr"/>
            <a:r>
              <a:rPr lang="en-US" sz="2900" b="1" dirty="0">
                <a:solidFill>
                  <a:srgbClr val="7B4B2A"/>
                </a:solidFill>
                <a:latin typeface="Georgia" panose="02040502050405020303" pitchFamily="18" charset="0"/>
              </a:rPr>
              <a:t>OVERALL INSIGHTS</a:t>
            </a:r>
            <a:br>
              <a:rPr lang="en-US" sz="2900" b="1" dirty="0">
                <a:solidFill>
                  <a:srgbClr val="7B4B2A"/>
                </a:solidFill>
                <a:latin typeface="Georgia" panose="02040502050405020303" pitchFamily="18" charset="0"/>
              </a:rPr>
            </a:br>
            <a:endParaRPr lang="en-US" sz="2900" dirty="0">
              <a:solidFill>
                <a:srgbClr val="7B4B2A"/>
              </a:solidFill>
              <a:latin typeface="Georgia" panose="02040502050405020303" pitchFamily="18" charset="0"/>
            </a:endParaRPr>
          </a:p>
        </p:txBody>
      </p:sp>
      <p:sp>
        <p:nvSpPr>
          <p:cNvPr id="3" name="Content Placeholder 2">
            <a:extLst>
              <a:ext uri="{FF2B5EF4-FFF2-40B4-BE49-F238E27FC236}">
                <a16:creationId xmlns:a16="http://schemas.microsoft.com/office/drawing/2014/main" id="{E3DB3113-D653-A4B0-D3E6-648531542F45}"/>
              </a:ext>
            </a:extLst>
          </p:cNvPr>
          <p:cNvSpPr>
            <a:spLocks noGrp="1"/>
          </p:cNvSpPr>
          <p:nvPr>
            <p:ph idx="1"/>
          </p:nvPr>
        </p:nvSpPr>
        <p:spPr>
          <a:xfrm>
            <a:off x="838200" y="1053109"/>
            <a:ext cx="10515600" cy="4752467"/>
          </a:xfrm>
        </p:spPr>
        <p:txBody>
          <a:bodyPr>
            <a:normAutofit fontScale="62500" lnSpcReduction="20000"/>
          </a:bodyPr>
          <a:lstStyle/>
          <a:p>
            <a:pPr>
              <a:lnSpc>
                <a:spcPct val="160000"/>
              </a:lnSpc>
            </a:pPr>
            <a:r>
              <a:rPr lang="en-US" sz="2600" dirty="0">
                <a:solidFill>
                  <a:srgbClr val="7B4B2A"/>
                </a:solidFill>
                <a:latin typeface="Georgia" panose="02040502050405020303" pitchFamily="18" charset="0"/>
              </a:rPr>
              <a:t>Strong regional performance is led by Piedmont, Catalonia, and North Holland (≈$20–21M each), indicating consistent market dominance in Southern and Western Europe.</a:t>
            </a:r>
          </a:p>
          <a:p>
            <a:pPr>
              <a:lnSpc>
                <a:spcPct val="160000"/>
              </a:lnSpc>
            </a:pPr>
            <a:r>
              <a:rPr lang="en-US" sz="2600" dirty="0">
                <a:solidFill>
                  <a:srgbClr val="7B4B2A"/>
                </a:solidFill>
                <a:latin typeface="Georgia" panose="02040502050405020303" pitchFamily="18" charset="0"/>
              </a:rPr>
              <a:t>Online sales channels, particularly the Website ($24M), drive the highest profitability, proving that digital platforms outperform traditional ones like warehouses and social media.</a:t>
            </a:r>
          </a:p>
          <a:p>
            <a:pPr>
              <a:lnSpc>
                <a:spcPct val="160000"/>
              </a:lnSpc>
            </a:pPr>
            <a:r>
              <a:rPr lang="en-US" sz="2600" dirty="0">
                <a:solidFill>
                  <a:srgbClr val="7B4B2A"/>
                </a:solidFill>
                <a:latin typeface="Georgia" panose="02040502050405020303" pitchFamily="18" charset="0"/>
              </a:rPr>
              <a:t>Dark Chocolate ($7M) and Milk Chocolate ($3.6M) remain the best-selling products, reflecting strong consumer preference for core, premium varieties.</a:t>
            </a:r>
          </a:p>
          <a:p>
            <a:pPr>
              <a:lnSpc>
                <a:spcPct val="160000"/>
              </a:lnSpc>
            </a:pPr>
            <a:r>
              <a:rPr lang="en-US" sz="2600" dirty="0">
                <a:solidFill>
                  <a:srgbClr val="7B4B2A"/>
                </a:solidFill>
                <a:latin typeface="Georgia" panose="02040502050405020303" pitchFamily="18" charset="0"/>
              </a:rPr>
              <a:t>Top-performing sales reps such as Karlen McCaffrey and Kelci Walkden far exceed the profit target of €100,000, while a few underperformers suggest potential for focused coaching or territory reassignment.</a:t>
            </a:r>
          </a:p>
          <a:p>
            <a:pPr>
              <a:lnSpc>
                <a:spcPct val="160000"/>
              </a:lnSpc>
            </a:pPr>
            <a:r>
              <a:rPr lang="en-US" sz="2600" dirty="0">
                <a:solidFill>
                  <a:srgbClr val="7B4B2A"/>
                </a:solidFill>
                <a:latin typeface="Georgia" panose="02040502050405020303" pitchFamily="18" charset="0"/>
              </a:rPr>
              <a:t>Overall, Choco de Luxe shows solid growth potential with well-performing regions, products, and sales channels—but improvement opportunities remain in underperforming cities and product lines.</a:t>
            </a:r>
          </a:p>
          <a:p>
            <a:endParaRPr lang="en-US" dirty="0"/>
          </a:p>
        </p:txBody>
      </p:sp>
    </p:spTree>
    <p:extLst>
      <p:ext uri="{BB962C8B-B14F-4D97-AF65-F5344CB8AC3E}">
        <p14:creationId xmlns:p14="http://schemas.microsoft.com/office/powerpoint/2010/main" val="3952278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275-6C2E-552B-DBE9-1232787E241C}"/>
              </a:ext>
            </a:extLst>
          </p:cNvPr>
          <p:cNvSpPr>
            <a:spLocks noGrp="1"/>
          </p:cNvSpPr>
          <p:nvPr>
            <p:ph type="title"/>
          </p:nvPr>
        </p:nvSpPr>
        <p:spPr>
          <a:xfrm>
            <a:off x="751935" y="345058"/>
            <a:ext cx="10515600" cy="577520"/>
          </a:xfrm>
        </p:spPr>
        <p:txBody>
          <a:bodyPr>
            <a:normAutofit fontScale="90000"/>
          </a:bodyPr>
          <a:lstStyle/>
          <a:p>
            <a:pPr algn="ctr"/>
            <a:r>
              <a:rPr lang="en-US" sz="2400" b="1" dirty="0">
                <a:solidFill>
                  <a:srgbClr val="7B4B2A"/>
                </a:solidFill>
                <a:latin typeface="Georgia" panose="02040502050405020303" pitchFamily="18" charset="0"/>
              </a:rPr>
              <a:t>OVERALL RECOMMENDATIONS</a:t>
            </a:r>
            <a:br>
              <a:rPr lang="en-US" sz="2400" b="1" dirty="0">
                <a:solidFill>
                  <a:srgbClr val="7B4B2A"/>
                </a:solidFill>
                <a:latin typeface="Georgia" panose="02040502050405020303" pitchFamily="18" charset="0"/>
              </a:rPr>
            </a:br>
            <a:endParaRPr lang="en-US" sz="2400" dirty="0">
              <a:solidFill>
                <a:srgbClr val="7B4B2A"/>
              </a:solidFill>
              <a:latin typeface="Georgia" panose="02040502050405020303" pitchFamily="18" charset="0"/>
            </a:endParaRPr>
          </a:p>
        </p:txBody>
      </p:sp>
      <p:sp>
        <p:nvSpPr>
          <p:cNvPr id="3" name="Content Placeholder 2">
            <a:extLst>
              <a:ext uri="{FF2B5EF4-FFF2-40B4-BE49-F238E27FC236}">
                <a16:creationId xmlns:a16="http://schemas.microsoft.com/office/drawing/2014/main" id="{68AFABF1-5404-FAE5-14D0-51A67DA58674}"/>
              </a:ext>
            </a:extLst>
          </p:cNvPr>
          <p:cNvSpPr>
            <a:spLocks noGrp="1"/>
          </p:cNvSpPr>
          <p:nvPr>
            <p:ph idx="1"/>
          </p:nvPr>
        </p:nvSpPr>
        <p:spPr>
          <a:xfrm>
            <a:off x="838200" y="1006115"/>
            <a:ext cx="10515600" cy="4351338"/>
          </a:xfrm>
        </p:spPr>
        <p:txBody>
          <a:bodyPr>
            <a:normAutofit fontScale="92500" lnSpcReduction="10000"/>
          </a:bodyPr>
          <a:lstStyle/>
          <a:p>
            <a:pPr>
              <a:lnSpc>
                <a:spcPct val="150000"/>
              </a:lnSpc>
            </a:pPr>
            <a:r>
              <a:rPr lang="en-US" sz="1800" dirty="0">
                <a:solidFill>
                  <a:srgbClr val="7B4B2A"/>
                </a:solidFill>
                <a:latin typeface="Georgia" panose="02040502050405020303" pitchFamily="18" charset="0"/>
              </a:rPr>
              <a:t>Enhance digital sales investments — strengthen e-commerce platforms and optimize website campaigns since they yield the highest profitability.</a:t>
            </a:r>
          </a:p>
          <a:p>
            <a:pPr>
              <a:lnSpc>
                <a:spcPct val="150000"/>
              </a:lnSpc>
            </a:pPr>
            <a:r>
              <a:rPr lang="en-US" sz="1800" dirty="0">
                <a:solidFill>
                  <a:srgbClr val="7B4B2A"/>
                </a:solidFill>
                <a:latin typeface="Georgia" panose="02040502050405020303" pitchFamily="18" charset="0"/>
              </a:rPr>
              <a:t>Expand distribution in high-performing regions while addressing low-performing areas (e.g., Auvergne-Rhône-Alpes) with local marketing initiatives.</a:t>
            </a:r>
          </a:p>
          <a:p>
            <a:pPr>
              <a:lnSpc>
                <a:spcPct val="150000"/>
              </a:lnSpc>
            </a:pPr>
            <a:r>
              <a:rPr lang="en-US" sz="1800" dirty="0">
                <a:solidFill>
                  <a:srgbClr val="7B4B2A"/>
                </a:solidFill>
                <a:latin typeface="Georgia" panose="02040502050405020303" pitchFamily="18" charset="0"/>
              </a:rPr>
              <a:t>Focus marketing efforts on Dark and Milk Chocolates, and consider repositioning or phasing out low-demand products like White or Drinking Chocolate.</a:t>
            </a:r>
          </a:p>
          <a:p>
            <a:pPr>
              <a:lnSpc>
                <a:spcPct val="150000"/>
              </a:lnSpc>
            </a:pPr>
            <a:r>
              <a:rPr lang="en-US" sz="1800" dirty="0">
                <a:solidFill>
                  <a:srgbClr val="7B4B2A"/>
                </a:solidFill>
                <a:latin typeface="Georgia" panose="02040502050405020303" pitchFamily="18" charset="0"/>
              </a:rPr>
              <a:t>Implement data-driven sales management — use dashboards to track salesperson KPIs, delivery efficiency, and regional trends in real time.</a:t>
            </a:r>
          </a:p>
          <a:p>
            <a:pPr>
              <a:lnSpc>
                <a:spcPct val="150000"/>
              </a:lnSpc>
            </a:pPr>
            <a:r>
              <a:rPr lang="en-US" sz="1800" dirty="0">
                <a:solidFill>
                  <a:srgbClr val="7B4B2A"/>
                </a:solidFill>
                <a:latin typeface="Georgia" panose="02040502050405020303" pitchFamily="18" charset="0"/>
              </a:rPr>
              <a:t>Encourage cross-department collaboration between sales, marketing, and supply chain teams to ensure consistent product availability and customer satisfaction.</a:t>
            </a:r>
          </a:p>
          <a:p>
            <a:endParaRPr lang="en-US" dirty="0"/>
          </a:p>
        </p:txBody>
      </p:sp>
    </p:spTree>
    <p:extLst>
      <p:ext uri="{BB962C8B-B14F-4D97-AF65-F5344CB8AC3E}">
        <p14:creationId xmlns:p14="http://schemas.microsoft.com/office/powerpoint/2010/main" val="146608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7C4B-5672-BC6D-8A83-90B8AFCC2F28}"/>
              </a:ext>
            </a:extLst>
          </p:cNvPr>
          <p:cNvSpPr>
            <a:spLocks noGrp="1"/>
          </p:cNvSpPr>
          <p:nvPr>
            <p:ph type="title"/>
          </p:nvPr>
        </p:nvSpPr>
        <p:spPr>
          <a:xfrm>
            <a:off x="526473" y="164235"/>
            <a:ext cx="10515600" cy="383020"/>
          </a:xfrm>
        </p:spPr>
        <p:txBody>
          <a:bodyPr>
            <a:normAutofit/>
          </a:bodyPr>
          <a:lstStyle/>
          <a:p>
            <a:pPr algn="ctr"/>
            <a:r>
              <a:rPr lang="en-US" sz="1800" b="1" dirty="0">
                <a:solidFill>
                  <a:srgbClr val="7B4B2A"/>
                </a:solidFill>
              </a:rPr>
              <a:t>BUSINESS LEVEL OVERVIEW</a:t>
            </a:r>
          </a:p>
        </p:txBody>
      </p:sp>
      <p:pic>
        <p:nvPicPr>
          <p:cNvPr id="5" name="Content Placeholder 4" descr="A graph of a bar chart&#10;&#10;AI-generated content may be incorrect.">
            <a:extLst>
              <a:ext uri="{FF2B5EF4-FFF2-40B4-BE49-F238E27FC236}">
                <a16:creationId xmlns:a16="http://schemas.microsoft.com/office/drawing/2014/main" id="{553B7206-5345-05BB-AEF4-1C7DC43F6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 y="609600"/>
            <a:ext cx="11914909" cy="6084165"/>
          </a:xfrm>
        </p:spPr>
      </p:pic>
    </p:spTree>
    <p:extLst>
      <p:ext uri="{BB962C8B-B14F-4D97-AF65-F5344CB8AC3E}">
        <p14:creationId xmlns:p14="http://schemas.microsoft.com/office/powerpoint/2010/main" val="267851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F1C2-1086-7718-3D62-B8915932CFC8}"/>
              </a:ext>
            </a:extLst>
          </p:cNvPr>
          <p:cNvSpPr>
            <a:spLocks noGrp="1"/>
          </p:cNvSpPr>
          <p:nvPr>
            <p:ph type="title"/>
          </p:nvPr>
        </p:nvSpPr>
        <p:spPr>
          <a:xfrm>
            <a:off x="692727" y="0"/>
            <a:ext cx="10515600" cy="549275"/>
          </a:xfrm>
        </p:spPr>
        <p:txBody>
          <a:bodyPr>
            <a:normAutofit/>
          </a:bodyPr>
          <a:lstStyle/>
          <a:p>
            <a:pPr algn="ctr"/>
            <a:r>
              <a:rPr lang="en-US" sz="1600" b="1" dirty="0">
                <a:solidFill>
                  <a:srgbClr val="7B4B2A"/>
                </a:solidFill>
              </a:rPr>
              <a:t>PERFORMANCE LEVEL OVERVIEW</a:t>
            </a:r>
          </a:p>
        </p:txBody>
      </p:sp>
      <p:pic>
        <p:nvPicPr>
          <p:cNvPr id="5" name="Content Placeholder 4" descr="A screenshot of a computer&#10;&#10;AI-generated content may be incorrect.">
            <a:extLst>
              <a:ext uri="{FF2B5EF4-FFF2-40B4-BE49-F238E27FC236}">
                <a16:creationId xmlns:a16="http://schemas.microsoft.com/office/drawing/2014/main" id="{3A7576D0-9918-7F93-895E-890C587F5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891" y="549275"/>
            <a:ext cx="11783291" cy="6204815"/>
          </a:xfrm>
        </p:spPr>
      </p:pic>
    </p:spTree>
    <p:extLst>
      <p:ext uri="{BB962C8B-B14F-4D97-AF65-F5344CB8AC3E}">
        <p14:creationId xmlns:p14="http://schemas.microsoft.com/office/powerpoint/2010/main" val="4004333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87AF-0A0B-8228-DEE6-DA01ACE6BA5A}"/>
              </a:ext>
            </a:extLst>
          </p:cNvPr>
          <p:cNvSpPr>
            <a:spLocks noGrp="1"/>
          </p:cNvSpPr>
          <p:nvPr>
            <p:ph type="title"/>
          </p:nvPr>
        </p:nvSpPr>
        <p:spPr/>
        <p:txBody>
          <a:bodyPr>
            <a:normAutofit/>
          </a:bodyPr>
          <a:lstStyle/>
          <a:p>
            <a:r>
              <a:rPr lang="en-US" sz="6600" dirty="0">
                <a:solidFill>
                  <a:srgbClr val="7B4B2A"/>
                </a:solidFill>
                <a:latin typeface="Georgia" panose="02040502050405020303" pitchFamily="18" charset="0"/>
              </a:rPr>
              <a:t>THANK YOU</a:t>
            </a:r>
          </a:p>
        </p:txBody>
      </p:sp>
      <p:sp>
        <p:nvSpPr>
          <p:cNvPr id="3" name="Content Placeholder 2">
            <a:extLst>
              <a:ext uri="{FF2B5EF4-FFF2-40B4-BE49-F238E27FC236}">
                <a16:creationId xmlns:a16="http://schemas.microsoft.com/office/drawing/2014/main" id="{73A435B8-9E97-9BF1-E735-2FF8E1D04228}"/>
              </a:ext>
            </a:extLst>
          </p:cNvPr>
          <p:cNvSpPr>
            <a:spLocks noGrp="1"/>
          </p:cNvSpPr>
          <p:nvPr>
            <p:ph idx="1"/>
          </p:nvPr>
        </p:nvSpPr>
        <p:spPr>
          <a:xfrm>
            <a:off x="838199" y="1825625"/>
            <a:ext cx="11152517" cy="4351338"/>
          </a:xfrm>
        </p:spPr>
        <p:txBody>
          <a:bodyPr>
            <a:normAutofit lnSpcReduction="10000"/>
          </a:bodyPr>
          <a:lstStyle/>
          <a:p>
            <a:pPr marL="0" indent="0">
              <a:buNone/>
            </a:pPr>
            <a:endParaRPr lang="en-US" sz="6000" dirty="0">
              <a:solidFill>
                <a:srgbClr val="7B4B2A"/>
              </a:solidFill>
            </a:endParaRPr>
          </a:p>
          <a:p>
            <a:pPr marL="0" indent="0">
              <a:buNone/>
            </a:pPr>
            <a:endParaRPr lang="en-US" sz="6000" dirty="0">
              <a:solidFill>
                <a:srgbClr val="7B4B2A"/>
              </a:solidFill>
            </a:endParaRPr>
          </a:p>
          <a:p>
            <a:pPr marL="0" indent="0">
              <a:buNone/>
            </a:pPr>
            <a:endParaRPr lang="en-US" sz="6000" dirty="0">
              <a:solidFill>
                <a:srgbClr val="7B4B2A"/>
              </a:solidFill>
            </a:endParaRPr>
          </a:p>
          <a:p>
            <a:pPr marL="0" indent="0">
              <a:buNone/>
            </a:pPr>
            <a:endParaRPr lang="en-US" sz="6000" dirty="0">
              <a:solidFill>
                <a:srgbClr val="7B4B2A"/>
              </a:solidFill>
            </a:endParaRPr>
          </a:p>
          <a:p>
            <a:pPr marL="0" indent="0" algn="r">
              <a:buNone/>
            </a:pPr>
            <a:r>
              <a:rPr lang="en-US" sz="6000" dirty="0">
                <a:solidFill>
                  <a:srgbClr val="7B4B2A"/>
                </a:solidFill>
              </a:rPr>
              <a:t>QUESTIONS WELCOME</a:t>
            </a:r>
          </a:p>
          <a:p>
            <a:endParaRPr lang="en-US" sz="6000" dirty="0">
              <a:solidFill>
                <a:srgbClr val="7B4B2A"/>
              </a:solidFill>
            </a:endParaRPr>
          </a:p>
        </p:txBody>
      </p:sp>
    </p:spTree>
    <p:extLst>
      <p:ext uri="{BB962C8B-B14F-4D97-AF65-F5344CB8AC3E}">
        <p14:creationId xmlns:p14="http://schemas.microsoft.com/office/powerpoint/2010/main" val="357042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920B-4765-F0B2-8968-D88F43DD586D}"/>
              </a:ext>
            </a:extLst>
          </p:cNvPr>
          <p:cNvSpPr>
            <a:spLocks noGrp="1"/>
          </p:cNvSpPr>
          <p:nvPr>
            <p:ph type="title"/>
          </p:nvPr>
        </p:nvSpPr>
        <p:spPr>
          <a:xfrm>
            <a:off x="838200" y="365126"/>
            <a:ext cx="10515600" cy="497516"/>
          </a:xfrm>
        </p:spPr>
        <p:txBody>
          <a:bodyPr>
            <a:normAutofit fontScale="90000"/>
          </a:bodyPr>
          <a:lstStyle/>
          <a:p>
            <a:pPr algn="ctr"/>
            <a:r>
              <a:rPr lang="en-US" sz="3200" b="1" dirty="0">
                <a:solidFill>
                  <a:srgbClr val="7B4B2A"/>
                </a:solidFill>
                <a:latin typeface="Georgia" panose="02040502050405020303" pitchFamily="18" charset="0"/>
              </a:rPr>
              <a:t>BUSSINESS INTRODUCTION</a:t>
            </a:r>
          </a:p>
        </p:txBody>
      </p:sp>
      <p:sp>
        <p:nvSpPr>
          <p:cNvPr id="3" name="Content Placeholder 2">
            <a:extLst>
              <a:ext uri="{FF2B5EF4-FFF2-40B4-BE49-F238E27FC236}">
                <a16:creationId xmlns:a16="http://schemas.microsoft.com/office/drawing/2014/main" id="{6890FDC4-41C7-28F1-027E-C18438670907}"/>
              </a:ext>
            </a:extLst>
          </p:cNvPr>
          <p:cNvSpPr>
            <a:spLocks noGrp="1"/>
          </p:cNvSpPr>
          <p:nvPr>
            <p:ph idx="1"/>
          </p:nvPr>
        </p:nvSpPr>
        <p:spPr>
          <a:xfrm>
            <a:off x="838200" y="1086928"/>
            <a:ext cx="10515600" cy="5090035"/>
          </a:xfrm>
        </p:spPr>
        <p:txBody>
          <a:bodyPr>
            <a:normAutofit fontScale="92500" lnSpcReduction="10000"/>
          </a:bodyPr>
          <a:lstStyle/>
          <a:p>
            <a:pPr marL="0" indent="0">
              <a:lnSpc>
                <a:spcPct val="150000"/>
              </a:lnSpc>
              <a:buNone/>
            </a:pPr>
            <a:r>
              <a:rPr lang="en-US" sz="1900" dirty="0">
                <a:solidFill>
                  <a:srgbClr val="7B4B2A"/>
                </a:solidFill>
                <a:latin typeface="Georgia" panose="02040502050405020303" pitchFamily="18" charset="0"/>
              </a:rPr>
              <a:t>Choco de Luxe is a premium Belgian chocolate brand with operations across Europe. The company distributes artisanal chocolate bars, bites, and confections through retail, online, and supermarket channels. With a growing product line, Choco de Luxe focuses on maintaining high-quality standards, expanding market share, and tailoring sales strategies to regional performance and customer preferences.</a:t>
            </a:r>
          </a:p>
          <a:p>
            <a:pPr marL="0" indent="0">
              <a:lnSpc>
                <a:spcPct val="150000"/>
              </a:lnSpc>
              <a:buNone/>
            </a:pPr>
            <a:endParaRPr lang="en-US" sz="2000" dirty="0">
              <a:solidFill>
                <a:srgbClr val="7B4B2A"/>
              </a:solidFill>
              <a:latin typeface="Georgia" panose="02040502050405020303" pitchFamily="18" charset="0"/>
            </a:endParaRPr>
          </a:p>
          <a:p>
            <a:pPr marL="0" indent="0" algn="ctr">
              <a:lnSpc>
                <a:spcPct val="150000"/>
              </a:lnSpc>
              <a:buNone/>
            </a:pPr>
            <a:r>
              <a:rPr lang="en-US" sz="2900" b="1" dirty="0">
                <a:solidFill>
                  <a:srgbClr val="7B4B2A"/>
                </a:solidFill>
                <a:latin typeface="Georgia" panose="02040502050405020303" pitchFamily="18" charset="0"/>
              </a:rPr>
              <a:t>PROBLEM STATEMENT </a:t>
            </a:r>
          </a:p>
          <a:p>
            <a:pPr marL="0" indent="0">
              <a:lnSpc>
                <a:spcPct val="150000"/>
              </a:lnSpc>
              <a:buNone/>
            </a:pPr>
            <a:r>
              <a:rPr lang="en-US" sz="1900" dirty="0">
                <a:solidFill>
                  <a:srgbClr val="7B4B2A"/>
                </a:solidFill>
                <a:latin typeface="Georgia" panose="02040502050405020303" pitchFamily="18" charset="0"/>
              </a:rPr>
              <a:t>Choco de Luxe lacks a unified, data-driven system to track product, sales, and delivery performance across Europe. This has led to inconsistent regional results and limited visibility for management to make informed decisions. The company needs actionable insights to improve sales strategy, delivery efficiency, and overall market performance.</a:t>
            </a:r>
          </a:p>
          <a:p>
            <a:pPr marL="0" indent="0">
              <a:lnSpc>
                <a:spcPct val="100000"/>
              </a:lnSpc>
              <a:buNone/>
            </a:pPr>
            <a:endParaRPr lang="en-US" sz="2000" dirty="0">
              <a:solidFill>
                <a:srgbClr val="7B4B2A"/>
              </a:solidFill>
            </a:endParaRPr>
          </a:p>
        </p:txBody>
      </p:sp>
    </p:spTree>
    <p:extLst>
      <p:ext uri="{BB962C8B-B14F-4D97-AF65-F5344CB8AC3E}">
        <p14:creationId xmlns:p14="http://schemas.microsoft.com/office/powerpoint/2010/main" val="314274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A6EC-238E-8CBF-66E9-22D6611D8DFB}"/>
              </a:ext>
            </a:extLst>
          </p:cNvPr>
          <p:cNvSpPr>
            <a:spLocks noGrp="1"/>
          </p:cNvSpPr>
          <p:nvPr>
            <p:ph type="title"/>
          </p:nvPr>
        </p:nvSpPr>
        <p:spPr>
          <a:xfrm>
            <a:off x="838200" y="207034"/>
            <a:ext cx="10515600" cy="871268"/>
          </a:xfrm>
        </p:spPr>
        <p:txBody>
          <a:bodyPr>
            <a:noAutofit/>
          </a:bodyPr>
          <a:lstStyle/>
          <a:p>
            <a:pPr algn="ctr"/>
            <a:r>
              <a:rPr lang="en-US" sz="2900" b="1" dirty="0">
                <a:solidFill>
                  <a:srgbClr val="7B4B2A"/>
                </a:solidFill>
                <a:latin typeface="Georgia" panose="02040502050405020303" pitchFamily="18" charset="0"/>
              </a:rPr>
              <a:t>PROJECT OBJECTIVES</a:t>
            </a:r>
            <a:br>
              <a:rPr lang="en-US" sz="2900" b="1" dirty="0">
                <a:latin typeface="Georgia" panose="02040502050405020303" pitchFamily="18" charset="0"/>
              </a:rPr>
            </a:br>
            <a:endParaRPr lang="en-US" sz="2900" dirty="0">
              <a:latin typeface="Georgia" panose="02040502050405020303" pitchFamily="18" charset="0"/>
            </a:endParaRPr>
          </a:p>
        </p:txBody>
      </p:sp>
      <p:sp>
        <p:nvSpPr>
          <p:cNvPr id="3" name="Content Placeholder 2">
            <a:extLst>
              <a:ext uri="{FF2B5EF4-FFF2-40B4-BE49-F238E27FC236}">
                <a16:creationId xmlns:a16="http://schemas.microsoft.com/office/drawing/2014/main" id="{BE1F28D1-D292-417D-65CC-4BB5319F2E41}"/>
              </a:ext>
            </a:extLst>
          </p:cNvPr>
          <p:cNvSpPr>
            <a:spLocks noGrp="1"/>
          </p:cNvSpPr>
          <p:nvPr>
            <p:ph idx="1"/>
          </p:nvPr>
        </p:nvSpPr>
        <p:spPr>
          <a:xfrm>
            <a:off x="818072" y="983411"/>
            <a:ext cx="10515600" cy="4621258"/>
          </a:xfrm>
        </p:spPr>
        <p:txBody>
          <a:bodyPr>
            <a:normAutofit fontScale="62500" lnSpcReduction="20000"/>
          </a:bodyPr>
          <a:lstStyle/>
          <a:p>
            <a:pPr marL="0" indent="0">
              <a:lnSpc>
                <a:spcPct val="160000"/>
              </a:lnSpc>
              <a:buNone/>
            </a:pPr>
            <a:r>
              <a:rPr lang="en-US" sz="2900" dirty="0">
                <a:solidFill>
                  <a:srgbClr val="7B4B2A"/>
                </a:solidFill>
                <a:latin typeface="Georgia" panose="02040502050405020303" pitchFamily="18" charset="0"/>
              </a:rPr>
              <a:t>The project aims to analyze Choco de Luxe’s sales performance across locations, channels, and product lines, identifying inefficiencies and growth opportunities.</a:t>
            </a:r>
          </a:p>
          <a:p>
            <a:pPr marL="0" indent="0">
              <a:lnSpc>
                <a:spcPct val="160000"/>
              </a:lnSpc>
              <a:buNone/>
            </a:pPr>
            <a:r>
              <a:rPr lang="en-US" sz="2900" dirty="0">
                <a:solidFill>
                  <a:srgbClr val="7B4B2A"/>
                </a:solidFill>
                <a:latin typeface="Georgia" panose="02040502050405020303" pitchFamily="18" charset="0"/>
              </a:rPr>
              <a:t> Interactive Tableau dashboards were developed to support data-driven decisions on product positioning and sales strategies.</a:t>
            </a:r>
          </a:p>
          <a:p>
            <a:pPr marL="0" indent="0">
              <a:lnSpc>
                <a:spcPct val="160000"/>
              </a:lnSpc>
              <a:buNone/>
            </a:pPr>
            <a:endParaRPr lang="en-US" sz="2000" dirty="0">
              <a:solidFill>
                <a:srgbClr val="7B4B2A"/>
              </a:solidFill>
              <a:latin typeface="Georgia" panose="02040502050405020303" pitchFamily="18" charset="0"/>
            </a:endParaRPr>
          </a:p>
          <a:p>
            <a:pPr marL="0" indent="0" algn="ctr">
              <a:lnSpc>
                <a:spcPct val="160000"/>
              </a:lnSpc>
              <a:buNone/>
            </a:pPr>
            <a:r>
              <a:rPr lang="en-US" sz="4000" b="1" dirty="0">
                <a:solidFill>
                  <a:srgbClr val="7B4B2A"/>
                </a:solidFill>
                <a:latin typeface="Georgia" panose="02040502050405020303" pitchFamily="18" charset="0"/>
              </a:rPr>
              <a:t>EXPECTATIONS </a:t>
            </a:r>
          </a:p>
          <a:p>
            <a:pPr marL="0" indent="0">
              <a:lnSpc>
                <a:spcPct val="160000"/>
              </a:lnSpc>
              <a:buNone/>
            </a:pPr>
            <a:r>
              <a:rPr lang="en-US" sz="2900" dirty="0">
                <a:solidFill>
                  <a:srgbClr val="7B4B2A"/>
                </a:solidFill>
                <a:latin typeface="Georgia" panose="02040502050405020303" pitchFamily="18" charset="0"/>
              </a:rPr>
              <a:t>As the Data Analyst at Choco de Luxe, the role involves evaluating sales performance across locations and channels, measuring salesperson productivity, and analyzing product-level profitability. </a:t>
            </a:r>
          </a:p>
          <a:p>
            <a:pPr marL="0" indent="0">
              <a:lnSpc>
                <a:spcPct val="160000"/>
              </a:lnSpc>
              <a:buNone/>
            </a:pPr>
            <a:r>
              <a:rPr lang="en-US" sz="2900" dirty="0">
                <a:solidFill>
                  <a:srgbClr val="7B4B2A"/>
                </a:solidFill>
                <a:latin typeface="Georgia" panose="02040502050405020303" pitchFamily="18" charset="0"/>
              </a:rPr>
              <a:t>The goal is to uncover insights into organic product demand, optimize sales strategies, and enhance overall business efficiency.</a:t>
            </a:r>
          </a:p>
          <a:p>
            <a:pPr marL="0" indent="0">
              <a:buNone/>
            </a:pPr>
            <a:endParaRPr lang="en-US" sz="2000" dirty="0">
              <a:solidFill>
                <a:srgbClr val="7B4B2A"/>
              </a:solidFill>
            </a:endParaRPr>
          </a:p>
          <a:p>
            <a:pPr marL="0" indent="0">
              <a:buNone/>
            </a:pPr>
            <a:endParaRPr lang="en-US" dirty="0"/>
          </a:p>
        </p:txBody>
      </p:sp>
    </p:spTree>
    <p:extLst>
      <p:ext uri="{BB962C8B-B14F-4D97-AF65-F5344CB8AC3E}">
        <p14:creationId xmlns:p14="http://schemas.microsoft.com/office/powerpoint/2010/main" val="277774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139C-A036-3E03-3847-817C45EC810E}"/>
              </a:ext>
            </a:extLst>
          </p:cNvPr>
          <p:cNvSpPr>
            <a:spLocks noGrp="1"/>
          </p:cNvSpPr>
          <p:nvPr>
            <p:ph type="title"/>
          </p:nvPr>
        </p:nvSpPr>
        <p:spPr>
          <a:xfrm>
            <a:off x="838200" y="112143"/>
            <a:ext cx="10515600" cy="750498"/>
          </a:xfrm>
        </p:spPr>
        <p:txBody>
          <a:bodyPr>
            <a:normAutofit fontScale="90000"/>
          </a:bodyPr>
          <a:lstStyle/>
          <a:p>
            <a:pPr algn="ctr"/>
            <a:r>
              <a:rPr lang="en-US" b="1" dirty="0">
                <a:latin typeface="Georgia" panose="02040502050405020303" pitchFamily="18" charset="0"/>
              </a:rPr>
              <a:t> </a:t>
            </a:r>
            <a:r>
              <a:rPr lang="en-US" sz="2800" b="1" dirty="0">
                <a:solidFill>
                  <a:srgbClr val="7B4B2A"/>
                </a:solidFill>
                <a:latin typeface="Georgia" panose="02040502050405020303" pitchFamily="18" charset="0"/>
              </a:rPr>
              <a:t>DATA DICTIONARY SUMMARY</a:t>
            </a:r>
            <a:br>
              <a:rPr lang="en-US" b="1" dirty="0">
                <a:latin typeface="Georgia" panose="02040502050405020303" pitchFamily="18" charset="0"/>
              </a:rPr>
            </a:br>
            <a:endParaRPr lang="en-US" dirty="0">
              <a:latin typeface="Georgia" panose="02040502050405020303" pitchFamily="18" charset="0"/>
            </a:endParaRPr>
          </a:p>
        </p:txBody>
      </p:sp>
      <p:sp>
        <p:nvSpPr>
          <p:cNvPr id="3" name="Content Placeholder 2">
            <a:extLst>
              <a:ext uri="{FF2B5EF4-FFF2-40B4-BE49-F238E27FC236}">
                <a16:creationId xmlns:a16="http://schemas.microsoft.com/office/drawing/2014/main" id="{2CF09AB1-3599-8579-A955-063231324E4C}"/>
              </a:ext>
            </a:extLst>
          </p:cNvPr>
          <p:cNvSpPr>
            <a:spLocks noGrp="1"/>
          </p:cNvSpPr>
          <p:nvPr>
            <p:ph idx="1"/>
          </p:nvPr>
        </p:nvSpPr>
        <p:spPr>
          <a:xfrm>
            <a:off x="692727" y="638355"/>
            <a:ext cx="10515600" cy="6107502"/>
          </a:xfrm>
        </p:spPr>
        <p:txBody>
          <a:bodyPr anchor="ctr">
            <a:normAutofit fontScale="25000" lnSpcReduction="20000"/>
          </a:bodyPr>
          <a:lstStyle/>
          <a:p>
            <a:pPr marL="0" indent="0">
              <a:lnSpc>
                <a:spcPct val="170000"/>
              </a:lnSpc>
              <a:buNone/>
            </a:pPr>
            <a:r>
              <a:rPr lang="en-US" sz="6400" b="1" dirty="0">
                <a:solidFill>
                  <a:srgbClr val="7B4B2A"/>
                </a:solidFill>
                <a:latin typeface="Georgia" panose="02040502050405020303" pitchFamily="18" charset="0"/>
              </a:rPr>
              <a:t>1. Sales Fact Table</a:t>
            </a:r>
            <a:br>
              <a:rPr lang="en-US" sz="6400" dirty="0">
                <a:solidFill>
                  <a:srgbClr val="7B4B2A"/>
                </a:solidFill>
                <a:latin typeface="Georgia" panose="02040502050405020303" pitchFamily="18" charset="0"/>
              </a:rPr>
            </a:br>
            <a:r>
              <a:rPr lang="en-US" sz="6400" dirty="0">
                <a:solidFill>
                  <a:srgbClr val="7B4B2A"/>
                </a:solidFill>
                <a:latin typeface="Georgia" panose="02040502050405020303" pitchFamily="18" charset="0"/>
              </a:rPr>
              <a:t>Contains core transactional data, including:</a:t>
            </a:r>
          </a:p>
          <a:p>
            <a:pPr marL="0" indent="0">
              <a:lnSpc>
                <a:spcPct val="170000"/>
              </a:lnSpc>
              <a:buNone/>
            </a:pPr>
            <a:r>
              <a:rPr lang="en-US" sz="6400" dirty="0">
                <a:solidFill>
                  <a:srgbClr val="7B4B2A"/>
                </a:solidFill>
                <a:latin typeface="Georgia" panose="02040502050405020303" pitchFamily="18" charset="0"/>
              </a:rPr>
              <a:t>Transaction details (ID, Date, Salesperson, Product, and Location).</a:t>
            </a:r>
          </a:p>
          <a:p>
            <a:pPr marL="0" indent="0">
              <a:lnSpc>
                <a:spcPct val="170000"/>
              </a:lnSpc>
              <a:buNone/>
            </a:pPr>
            <a:r>
              <a:rPr lang="en-US" sz="6400" dirty="0">
                <a:solidFill>
                  <a:srgbClr val="7B4B2A"/>
                </a:solidFill>
                <a:latin typeface="Georgia" panose="02040502050405020303" pitchFamily="18" charset="0"/>
              </a:rPr>
              <a:t>Sales Channel and Delivery Status.</a:t>
            </a:r>
          </a:p>
          <a:p>
            <a:pPr marL="0" indent="0">
              <a:lnSpc>
                <a:spcPct val="170000"/>
              </a:lnSpc>
              <a:buNone/>
            </a:pPr>
            <a:r>
              <a:rPr lang="en-US" sz="6400" dirty="0">
                <a:solidFill>
                  <a:srgbClr val="7B4B2A"/>
                </a:solidFill>
                <a:latin typeface="Georgia" panose="02040502050405020303" pitchFamily="18" charset="0"/>
              </a:rPr>
              <a:t>Performance metrics such as Boxes Shipped.</a:t>
            </a:r>
          </a:p>
          <a:p>
            <a:pPr marL="0" indent="0" algn="r">
              <a:lnSpc>
                <a:spcPct val="160000"/>
              </a:lnSpc>
              <a:buNone/>
            </a:pPr>
            <a:r>
              <a:rPr lang="en-US" sz="6400" b="1" dirty="0">
                <a:solidFill>
                  <a:srgbClr val="7B4B2A"/>
                </a:solidFill>
                <a:latin typeface="Georgia" panose="02040502050405020303" pitchFamily="18" charset="0"/>
              </a:rPr>
              <a:t>2. Location Dimension Table</a:t>
            </a:r>
            <a:br>
              <a:rPr lang="en-US" sz="6400" dirty="0">
                <a:solidFill>
                  <a:srgbClr val="7B4B2A"/>
                </a:solidFill>
                <a:latin typeface="Georgia" panose="02040502050405020303" pitchFamily="18" charset="0"/>
              </a:rPr>
            </a:br>
            <a:r>
              <a:rPr lang="en-US" sz="6400" dirty="0">
                <a:solidFill>
                  <a:srgbClr val="7B4B2A"/>
                </a:solidFill>
                <a:latin typeface="Georgia" panose="02040502050405020303" pitchFamily="18" charset="0"/>
              </a:rPr>
              <a:t>Stores geographical information:</a:t>
            </a:r>
          </a:p>
          <a:p>
            <a:pPr marL="0" indent="0" algn="r">
              <a:lnSpc>
                <a:spcPct val="160000"/>
              </a:lnSpc>
              <a:buNone/>
            </a:pPr>
            <a:r>
              <a:rPr lang="en-US" sz="6400" dirty="0">
                <a:solidFill>
                  <a:srgbClr val="7B4B2A"/>
                </a:solidFill>
                <a:latin typeface="Georgia" panose="02040502050405020303" pitchFamily="18" charset="0"/>
              </a:rPr>
              <a:t>Location ID, Country, City, and Region of sales activities.</a:t>
            </a:r>
          </a:p>
          <a:p>
            <a:pPr marL="0" indent="0">
              <a:lnSpc>
                <a:spcPct val="160000"/>
              </a:lnSpc>
              <a:buNone/>
            </a:pPr>
            <a:r>
              <a:rPr lang="en-US" sz="6400" b="1" dirty="0">
                <a:solidFill>
                  <a:srgbClr val="7B4B2A"/>
                </a:solidFill>
                <a:latin typeface="Georgia" panose="02040502050405020303" pitchFamily="18" charset="0"/>
              </a:rPr>
              <a:t>3. Salesperson Dimension Table</a:t>
            </a:r>
            <a:br>
              <a:rPr lang="en-US" sz="6400" dirty="0">
                <a:solidFill>
                  <a:srgbClr val="7B4B2A"/>
                </a:solidFill>
                <a:latin typeface="Georgia" panose="02040502050405020303" pitchFamily="18" charset="0"/>
              </a:rPr>
            </a:br>
            <a:r>
              <a:rPr lang="en-US" sz="6400" dirty="0">
                <a:solidFill>
                  <a:srgbClr val="7B4B2A"/>
                </a:solidFill>
                <a:latin typeface="Georgia" panose="02040502050405020303" pitchFamily="18" charset="0"/>
              </a:rPr>
              <a:t>Includes personnel-related details:</a:t>
            </a:r>
          </a:p>
          <a:p>
            <a:pPr marL="0" indent="0">
              <a:lnSpc>
                <a:spcPct val="160000"/>
              </a:lnSpc>
              <a:buNone/>
            </a:pPr>
            <a:r>
              <a:rPr lang="en-US" sz="6400" dirty="0">
                <a:solidFill>
                  <a:srgbClr val="7B4B2A"/>
                </a:solidFill>
                <a:latin typeface="Georgia" panose="02040502050405020303" pitchFamily="18" charset="0"/>
              </a:rPr>
              <a:t>Salesperson ID, Name, Email, and Hire Date.</a:t>
            </a:r>
          </a:p>
          <a:p>
            <a:pPr marL="0" indent="0" algn="r">
              <a:lnSpc>
                <a:spcPct val="160000"/>
              </a:lnSpc>
              <a:buNone/>
            </a:pPr>
            <a:r>
              <a:rPr lang="en-US" sz="6400" b="1" dirty="0">
                <a:solidFill>
                  <a:srgbClr val="7B4B2A"/>
                </a:solidFill>
                <a:latin typeface="Georgia" panose="02040502050405020303" pitchFamily="18" charset="0"/>
              </a:rPr>
              <a:t>4. Product Dimension Table</a:t>
            </a:r>
            <a:br>
              <a:rPr lang="en-US" sz="6400" dirty="0">
                <a:solidFill>
                  <a:srgbClr val="7B4B2A"/>
                </a:solidFill>
                <a:latin typeface="Georgia" panose="02040502050405020303" pitchFamily="18" charset="0"/>
              </a:rPr>
            </a:br>
            <a:r>
              <a:rPr lang="en-US" sz="6400" dirty="0">
                <a:solidFill>
                  <a:srgbClr val="7B4B2A"/>
                </a:solidFill>
                <a:latin typeface="Georgia" panose="02040502050405020303" pitchFamily="18" charset="0"/>
              </a:rPr>
              <a:t>Defines product-specific attributes:</a:t>
            </a:r>
          </a:p>
          <a:p>
            <a:pPr marL="0" indent="0" algn="r">
              <a:lnSpc>
                <a:spcPct val="160000"/>
              </a:lnSpc>
              <a:buNone/>
            </a:pPr>
            <a:r>
              <a:rPr lang="en-US" sz="6400" dirty="0">
                <a:solidFill>
                  <a:srgbClr val="7B4B2A"/>
                </a:solidFill>
                <a:latin typeface="Georgia" panose="02040502050405020303" pitchFamily="18" charset="0"/>
              </a:rPr>
              <a:t>Product ID, Name, Category, Cocoa %, Cost, Price, and Organic Indicator.</a:t>
            </a:r>
          </a:p>
          <a:p>
            <a:endParaRPr lang="en-US" dirty="0"/>
          </a:p>
        </p:txBody>
      </p:sp>
    </p:spTree>
    <p:extLst>
      <p:ext uri="{BB962C8B-B14F-4D97-AF65-F5344CB8AC3E}">
        <p14:creationId xmlns:p14="http://schemas.microsoft.com/office/powerpoint/2010/main" val="158998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012D-9402-28BD-6E31-96342EF55E35}"/>
              </a:ext>
            </a:extLst>
          </p:cNvPr>
          <p:cNvSpPr>
            <a:spLocks noGrp="1"/>
          </p:cNvSpPr>
          <p:nvPr>
            <p:ph type="title"/>
          </p:nvPr>
        </p:nvSpPr>
        <p:spPr>
          <a:xfrm>
            <a:off x="372373" y="500332"/>
            <a:ext cx="10515600" cy="1017917"/>
          </a:xfrm>
        </p:spPr>
        <p:txBody>
          <a:bodyPr>
            <a:normAutofit/>
          </a:bodyPr>
          <a:lstStyle/>
          <a:p>
            <a:pPr algn="ctr"/>
            <a:r>
              <a:rPr lang="en-US" sz="2900" b="1" dirty="0">
                <a:solidFill>
                  <a:srgbClr val="7B4B2A"/>
                </a:solidFill>
                <a:latin typeface="Georgia" panose="02040502050405020303" pitchFamily="18" charset="0"/>
              </a:rPr>
              <a:t>PROJECT OBJECTIVES</a:t>
            </a:r>
            <a:br>
              <a:rPr lang="en-US" sz="2900" b="1" dirty="0">
                <a:solidFill>
                  <a:srgbClr val="7B4B2A"/>
                </a:solidFill>
              </a:rPr>
            </a:br>
            <a:endParaRPr lang="en-US" sz="2900" dirty="0">
              <a:solidFill>
                <a:srgbClr val="7B4B2A"/>
              </a:solidFill>
            </a:endParaRPr>
          </a:p>
        </p:txBody>
      </p:sp>
      <p:sp>
        <p:nvSpPr>
          <p:cNvPr id="3" name="Content Placeholder 2">
            <a:extLst>
              <a:ext uri="{FF2B5EF4-FFF2-40B4-BE49-F238E27FC236}">
                <a16:creationId xmlns:a16="http://schemas.microsoft.com/office/drawing/2014/main" id="{0AB7AC8D-FAF7-4E82-AF46-05CAA4ECDD85}"/>
              </a:ext>
            </a:extLst>
          </p:cNvPr>
          <p:cNvSpPr>
            <a:spLocks noGrp="1"/>
          </p:cNvSpPr>
          <p:nvPr>
            <p:ph idx="1"/>
          </p:nvPr>
        </p:nvSpPr>
        <p:spPr>
          <a:xfrm>
            <a:off x="1316966" y="1687602"/>
            <a:ext cx="9558068" cy="4351338"/>
          </a:xfrm>
        </p:spPr>
        <p:txBody>
          <a:bodyPr>
            <a:normAutofit/>
          </a:bodyPr>
          <a:lstStyle/>
          <a:p>
            <a:pPr>
              <a:lnSpc>
                <a:spcPct val="150000"/>
              </a:lnSpc>
            </a:pPr>
            <a:r>
              <a:rPr lang="en-US" sz="1600" b="1" dirty="0">
                <a:solidFill>
                  <a:srgbClr val="7B4B2A"/>
                </a:solidFill>
                <a:latin typeface="Georgia" panose="02040502050405020303" pitchFamily="18" charset="0"/>
              </a:rPr>
              <a:t>Evaluate location performance</a:t>
            </a:r>
            <a:r>
              <a:rPr lang="en-US" sz="1600" dirty="0">
                <a:solidFill>
                  <a:srgbClr val="7B4B2A"/>
                </a:solidFill>
                <a:latin typeface="Georgia" panose="02040502050405020303" pitchFamily="18" charset="0"/>
              </a:rPr>
              <a:t> to identify high and low-performing regions.</a:t>
            </a:r>
          </a:p>
          <a:p>
            <a:pPr>
              <a:lnSpc>
                <a:spcPct val="150000"/>
              </a:lnSpc>
            </a:pPr>
            <a:r>
              <a:rPr lang="en-US" sz="1600" b="1" dirty="0">
                <a:solidFill>
                  <a:srgbClr val="7B4B2A"/>
                </a:solidFill>
                <a:latin typeface="Georgia" panose="02040502050405020303" pitchFamily="18" charset="0"/>
              </a:rPr>
              <a:t>Analyze channel effectiveness</a:t>
            </a:r>
            <a:r>
              <a:rPr lang="en-US" sz="1600" dirty="0">
                <a:solidFill>
                  <a:srgbClr val="7B4B2A"/>
                </a:solidFill>
                <a:latin typeface="Georgia" panose="02040502050405020303" pitchFamily="18" charset="0"/>
              </a:rPr>
              <a:t> to understand profitability and sales contribution.</a:t>
            </a:r>
          </a:p>
          <a:p>
            <a:pPr>
              <a:lnSpc>
                <a:spcPct val="150000"/>
              </a:lnSpc>
            </a:pPr>
            <a:r>
              <a:rPr lang="en-US" sz="1600" b="1" dirty="0">
                <a:solidFill>
                  <a:srgbClr val="7B4B2A"/>
                </a:solidFill>
                <a:latin typeface="Georgia" panose="02040502050405020303" pitchFamily="18" charset="0"/>
              </a:rPr>
              <a:t>Assess salesperson productivity</a:t>
            </a:r>
            <a:r>
              <a:rPr lang="en-US" sz="1600" dirty="0">
                <a:solidFill>
                  <a:srgbClr val="7B4B2A"/>
                </a:solidFill>
                <a:latin typeface="Georgia" panose="02040502050405020303" pitchFamily="18" charset="0"/>
              </a:rPr>
              <a:t> against profit targets and sales volume.</a:t>
            </a:r>
          </a:p>
          <a:p>
            <a:pPr>
              <a:lnSpc>
                <a:spcPct val="150000"/>
              </a:lnSpc>
            </a:pPr>
            <a:r>
              <a:rPr lang="en-US" sz="1600" b="1" dirty="0">
                <a:solidFill>
                  <a:srgbClr val="7B4B2A"/>
                </a:solidFill>
                <a:latin typeface="Georgia" panose="02040502050405020303" pitchFamily="18" charset="0"/>
              </a:rPr>
              <a:t>Measure product-level profitability</a:t>
            </a:r>
            <a:r>
              <a:rPr lang="en-US" sz="1600" dirty="0">
                <a:solidFill>
                  <a:srgbClr val="7B4B2A"/>
                </a:solidFill>
                <a:latin typeface="Georgia" panose="02040502050405020303" pitchFamily="18" charset="0"/>
              </a:rPr>
              <a:t> across product lines and categories.</a:t>
            </a:r>
          </a:p>
          <a:p>
            <a:pPr>
              <a:lnSpc>
                <a:spcPct val="150000"/>
              </a:lnSpc>
            </a:pPr>
            <a:r>
              <a:rPr lang="en-US" sz="1600" b="1" dirty="0">
                <a:solidFill>
                  <a:srgbClr val="7B4B2A"/>
                </a:solidFill>
                <a:latin typeface="Georgia" panose="02040502050405020303" pitchFamily="18" charset="0"/>
              </a:rPr>
              <a:t>Compare organic vs. non-organic demand</a:t>
            </a:r>
            <a:r>
              <a:rPr lang="en-US" sz="1600" dirty="0">
                <a:solidFill>
                  <a:srgbClr val="7B4B2A"/>
                </a:solidFill>
                <a:latin typeface="Georgia" panose="02040502050405020303" pitchFamily="18" charset="0"/>
              </a:rPr>
              <a:t> to guide future marketing and product strategies.</a:t>
            </a:r>
          </a:p>
          <a:p>
            <a:endParaRPr lang="en-US" dirty="0"/>
          </a:p>
        </p:txBody>
      </p:sp>
    </p:spTree>
    <p:extLst>
      <p:ext uri="{BB962C8B-B14F-4D97-AF65-F5344CB8AC3E}">
        <p14:creationId xmlns:p14="http://schemas.microsoft.com/office/powerpoint/2010/main" val="322884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4888-44DB-9B2E-3725-02548ADB1A38}"/>
              </a:ext>
            </a:extLst>
          </p:cNvPr>
          <p:cNvSpPr>
            <a:spLocks noGrp="1"/>
          </p:cNvSpPr>
          <p:nvPr>
            <p:ph type="title"/>
          </p:nvPr>
        </p:nvSpPr>
        <p:spPr>
          <a:xfrm>
            <a:off x="838200" y="1"/>
            <a:ext cx="10515600" cy="457199"/>
          </a:xfrm>
        </p:spPr>
        <p:txBody>
          <a:bodyPr>
            <a:normAutofit/>
          </a:bodyPr>
          <a:lstStyle/>
          <a:p>
            <a:pPr algn="ctr"/>
            <a:r>
              <a:rPr lang="en-US" sz="2400" b="1" dirty="0">
                <a:solidFill>
                  <a:srgbClr val="7B4B2A"/>
                </a:solidFill>
                <a:latin typeface="Georgia" panose="02040502050405020303" pitchFamily="18" charset="0"/>
              </a:rPr>
              <a:t>LOCATION SALES PERFORMANCE</a:t>
            </a:r>
          </a:p>
        </p:txBody>
      </p:sp>
      <p:pic>
        <p:nvPicPr>
          <p:cNvPr id="5" name="Content Placeholder 4" descr="A graph of a bar graph&#10;&#10;AI-generated content may be incorrect.">
            <a:extLst>
              <a:ext uri="{FF2B5EF4-FFF2-40B4-BE49-F238E27FC236}">
                <a16:creationId xmlns:a16="http://schemas.microsoft.com/office/drawing/2014/main" id="{C7D974A9-3C5D-479C-C972-42D121F55C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40" y="457201"/>
            <a:ext cx="4722964" cy="6400799"/>
          </a:xfrm>
        </p:spPr>
      </p:pic>
      <p:sp>
        <p:nvSpPr>
          <p:cNvPr id="7" name="TextBox 6">
            <a:extLst>
              <a:ext uri="{FF2B5EF4-FFF2-40B4-BE49-F238E27FC236}">
                <a16:creationId xmlns:a16="http://schemas.microsoft.com/office/drawing/2014/main" id="{1164F4DE-A012-FA4D-5975-0F7F1B9ADEE2}"/>
              </a:ext>
            </a:extLst>
          </p:cNvPr>
          <p:cNvSpPr txBox="1"/>
          <p:nvPr/>
        </p:nvSpPr>
        <p:spPr>
          <a:xfrm>
            <a:off x="4968816" y="457200"/>
            <a:ext cx="7134044" cy="6324808"/>
          </a:xfrm>
          <a:prstGeom prst="rect">
            <a:avLst/>
          </a:prstGeom>
          <a:noFill/>
        </p:spPr>
        <p:txBody>
          <a:bodyPr wrap="square">
            <a:spAutoFit/>
          </a:bodyPr>
          <a:lstStyle/>
          <a:p>
            <a:pPr algn="ctr">
              <a:buNone/>
            </a:pPr>
            <a:r>
              <a:rPr lang="en-US" sz="1500" b="1" dirty="0">
                <a:solidFill>
                  <a:srgbClr val="7B4B2A"/>
                </a:solidFill>
                <a:latin typeface="Georgia" panose="02040502050405020303" pitchFamily="18" charset="0"/>
              </a:rPr>
              <a:t> INSIGHTS</a:t>
            </a:r>
          </a:p>
          <a:p>
            <a:pPr>
              <a:buFont typeface="Arial" panose="020B0604020202020204" pitchFamily="34" charset="0"/>
              <a:buChar char="•"/>
            </a:pPr>
            <a:r>
              <a:rPr lang="en-US" sz="1500" b="1" dirty="0">
                <a:solidFill>
                  <a:srgbClr val="7B4B2A"/>
                </a:solidFill>
                <a:latin typeface="Georgia" panose="02040502050405020303" pitchFamily="18" charset="0"/>
              </a:rPr>
              <a:t>Piedmont and Catalonia</a:t>
            </a:r>
            <a:r>
              <a:rPr lang="en-US" sz="1500" dirty="0">
                <a:solidFill>
                  <a:srgbClr val="7B4B2A"/>
                </a:solidFill>
                <a:latin typeface="Georgia" panose="02040502050405020303" pitchFamily="18" charset="0"/>
              </a:rPr>
              <a:t> lead in sales performance, each generating </a:t>
            </a:r>
            <a:r>
              <a:rPr lang="en-US" sz="1500" b="1" dirty="0">
                <a:solidFill>
                  <a:srgbClr val="7B4B2A"/>
                </a:solidFill>
                <a:latin typeface="Georgia" panose="02040502050405020303" pitchFamily="18" charset="0"/>
              </a:rPr>
              <a:t>$21M</a:t>
            </a:r>
            <a:r>
              <a:rPr lang="en-US" sz="1500" dirty="0">
                <a:solidFill>
                  <a:srgbClr val="7B4B2A"/>
                </a:solidFill>
                <a:latin typeface="Georgia" panose="02040502050405020303" pitchFamily="18" charset="0"/>
              </a:rPr>
              <a:t>, indicating strong market penetration and effective sales execution.</a:t>
            </a:r>
          </a:p>
          <a:p>
            <a:pPr>
              <a:buFont typeface="Arial" panose="020B0604020202020204" pitchFamily="34" charset="0"/>
              <a:buChar char="•"/>
            </a:pPr>
            <a:r>
              <a:rPr lang="en-US" sz="1500" b="1" dirty="0">
                <a:solidFill>
                  <a:srgbClr val="7B4B2A"/>
                </a:solidFill>
                <a:latin typeface="Georgia" panose="02040502050405020303" pitchFamily="18" charset="0"/>
              </a:rPr>
              <a:t>North Holland</a:t>
            </a:r>
            <a:r>
              <a:rPr lang="en-US" sz="1500" dirty="0">
                <a:solidFill>
                  <a:srgbClr val="7B4B2A"/>
                </a:solidFill>
                <a:latin typeface="Georgia" panose="02040502050405020303" pitchFamily="18" charset="0"/>
              </a:rPr>
              <a:t> follows closely with </a:t>
            </a:r>
            <a:r>
              <a:rPr lang="en-US" sz="1500" b="1" dirty="0">
                <a:solidFill>
                  <a:srgbClr val="7B4B2A"/>
                </a:solidFill>
                <a:latin typeface="Georgia" panose="02040502050405020303" pitchFamily="18" charset="0"/>
              </a:rPr>
              <a:t>$20M</a:t>
            </a:r>
            <a:r>
              <a:rPr lang="en-US" sz="1500" dirty="0">
                <a:solidFill>
                  <a:srgbClr val="7B4B2A"/>
                </a:solidFill>
                <a:latin typeface="Georgia" panose="02040502050405020303" pitchFamily="18" charset="0"/>
              </a:rPr>
              <a:t>, showing stable growth potential.</a:t>
            </a:r>
          </a:p>
          <a:p>
            <a:pPr>
              <a:buFont typeface="Arial" panose="020B0604020202020204" pitchFamily="34" charset="0"/>
              <a:buChar char="•"/>
            </a:pPr>
            <a:r>
              <a:rPr lang="en-US" sz="1500" b="1" dirty="0">
                <a:solidFill>
                  <a:srgbClr val="7B4B2A"/>
                </a:solidFill>
                <a:latin typeface="Georgia" panose="02040502050405020303" pitchFamily="18" charset="0"/>
              </a:rPr>
              <a:t>Zurich ($14M)</a:t>
            </a:r>
            <a:r>
              <a:rPr lang="en-US" sz="1500" dirty="0">
                <a:solidFill>
                  <a:srgbClr val="7B4B2A"/>
                </a:solidFill>
                <a:latin typeface="Georgia" panose="02040502050405020303" pitchFamily="18" charset="0"/>
              </a:rPr>
              <a:t> and </a:t>
            </a:r>
            <a:r>
              <a:rPr lang="en-US" sz="1500" b="1" dirty="0">
                <a:solidFill>
                  <a:srgbClr val="7B4B2A"/>
                </a:solidFill>
                <a:latin typeface="Georgia" panose="02040502050405020303" pitchFamily="18" charset="0"/>
              </a:rPr>
              <a:t>Brussels-Capital ($13M)</a:t>
            </a:r>
            <a:r>
              <a:rPr lang="en-US" sz="1500" dirty="0">
                <a:solidFill>
                  <a:srgbClr val="7B4B2A"/>
                </a:solidFill>
                <a:latin typeface="Georgia" panose="02040502050405020303" pitchFamily="18" charset="0"/>
              </a:rPr>
              <a:t> fall in the mid-range — consistent but below top-tier regions.</a:t>
            </a:r>
          </a:p>
          <a:p>
            <a:pPr>
              <a:buFont typeface="Arial" panose="020B0604020202020204" pitchFamily="34" charset="0"/>
              <a:buChar char="•"/>
            </a:pPr>
            <a:r>
              <a:rPr lang="en-US" sz="1500" b="1" dirty="0">
                <a:solidFill>
                  <a:srgbClr val="7B4B2A"/>
                </a:solidFill>
                <a:latin typeface="Georgia" panose="02040502050405020303" pitchFamily="18" charset="0"/>
              </a:rPr>
              <a:t>Auvergne-Rhône-Alpes</a:t>
            </a:r>
            <a:r>
              <a:rPr lang="en-US" sz="1500" dirty="0">
                <a:solidFill>
                  <a:srgbClr val="7B4B2A"/>
                </a:solidFill>
                <a:latin typeface="Georgia" panose="02040502050405020303" pitchFamily="18" charset="0"/>
              </a:rPr>
              <a:t> significantly underperforms with </a:t>
            </a:r>
            <a:r>
              <a:rPr lang="en-US" sz="1500" b="1" dirty="0">
                <a:solidFill>
                  <a:srgbClr val="7B4B2A"/>
                </a:solidFill>
                <a:latin typeface="Georgia" panose="02040502050405020303" pitchFamily="18" charset="0"/>
              </a:rPr>
              <a:t>$7M</a:t>
            </a:r>
            <a:r>
              <a:rPr lang="en-US" sz="1500" dirty="0">
                <a:solidFill>
                  <a:srgbClr val="7B4B2A"/>
                </a:solidFill>
                <a:latin typeface="Georgia" panose="02040502050405020303" pitchFamily="18" charset="0"/>
              </a:rPr>
              <a:t>, suggesting weak demand, lower distribution reach, or ineffective marketing in that region.</a:t>
            </a:r>
          </a:p>
          <a:p>
            <a:pPr>
              <a:buFont typeface="Arial" panose="020B0604020202020204" pitchFamily="34" charset="0"/>
              <a:buChar char="•"/>
            </a:pPr>
            <a:r>
              <a:rPr lang="en-US" sz="1500" dirty="0">
                <a:solidFill>
                  <a:srgbClr val="7B4B2A"/>
                </a:solidFill>
                <a:latin typeface="Georgia" panose="02040502050405020303" pitchFamily="18" charset="0"/>
              </a:rPr>
              <a:t>All regions show </a:t>
            </a:r>
            <a:r>
              <a:rPr lang="en-US" sz="1500" b="1" dirty="0">
                <a:solidFill>
                  <a:srgbClr val="7B4B2A"/>
                </a:solidFill>
                <a:latin typeface="Georgia" panose="02040502050405020303" pitchFamily="18" charset="0"/>
              </a:rPr>
              <a:t>completed deliveries</a:t>
            </a:r>
            <a:r>
              <a:rPr lang="en-US" sz="1500" dirty="0">
                <a:solidFill>
                  <a:srgbClr val="7B4B2A"/>
                </a:solidFill>
                <a:latin typeface="Georgia" panose="02040502050405020303" pitchFamily="18" charset="0"/>
              </a:rPr>
              <a:t>, reflecting solid fulfillment efficiency across the board.</a:t>
            </a:r>
          </a:p>
          <a:p>
            <a:pPr>
              <a:buFont typeface="Arial" panose="020B0604020202020204" pitchFamily="34" charset="0"/>
              <a:buChar char="•"/>
            </a:pPr>
            <a:endParaRPr lang="en-US" sz="1500" dirty="0">
              <a:solidFill>
                <a:srgbClr val="7B4B2A"/>
              </a:solidFill>
              <a:latin typeface="Georgia" panose="02040502050405020303" pitchFamily="18" charset="0"/>
            </a:endParaRPr>
          </a:p>
          <a:p>
            <a:pPr algn="ctr">
              <a:buNone/>
            </a:pPr>
            <a:r>
              <a:rPr lang="en-US" sz="1500" b="1" dirty="0">
                <a:solidFill>
                  <a:srgbClr val="7B4B2A"/>
                </a:solidFill>
                <a:latin typeface="Georgia" panose="02040502050405020303" pitchFamily="18" charset="0"/>
              </a:rPr>
              <a:t> RECOMMENDATIONS</a:t>
            </a:r>
          </a:p>
          <a:p>
            <a:pPr>
              <a:buFont typeface="+mj-lt"/>
              <a:buAutoNum type="arabicPeriod"/>
            </a:pPr>
            <a:r>
              <a:rPr lang="en-US" sz="1500" b="1" dirty="0">
                <a:solidFill>
                  <a:srgbClr val="7B4B2A"/>
                </a:solidFill>
                <a:latin typeface="Georgia" panose="02040502050405020303" pitchFamily="18" charset="0"/>
              </a:rPr>
              <a:t>Replicate Top-Region Strategies:</a:t>
            </a:r>
            <a:br>
              <a:rPr lang="en-US" sz="1500" dirty="0">
                <a:solidFill>
                  <a:srgbClr val="7B4B2A"/>
                </a:solidFill>
                <a:latin typeface="Georgia" panose="02040502050405020303" pitchFamily="18" charset="0"/>
              </a:rPr>
            </a:br>
            <a:r>
              <a:rPr lang="en-US" sz="1500" dirty="0">
                <a:solidFill>
                  <a:srgbClr val="7B4B2A"/>
                </a:solidFill>
                <a:latin typeface="Georgia" panose="02040502050405020303" pitchFamily="18" charset="0"/>
              </a:rPr>
              <a:t>Study successful sales and marketing practices from </a:t>
            </a:r>
            <a:r>
              <a:rPr lang="en-US" sz="1500" b="1" dirty="0">
                <a:solidFill>
                  <a:srgbClr val="7B4B2A"/>
                </a:solidFill>
                <a:latin typeface="Georgia" panose="02040502050405020303" pitchFamily="18" charset="0"/>
              </a:rPr>
              <a:t>Piedmont and Catalonia</a:t>
            </a:r>
            <a:r>
              <a:rPr lang="en-US" sz="1500" dirty="0">
                <a:solidFill>
                  <a:srgbClr val="7B4B2A"/>
                </a:solidFill>
                <a:latin typeface="Georgia" panose="02040502050405020303" pitchFamily="18" charset="0"/>
              </a:rPr>
              <a:t> to apply in mid- and low-performing regions.</a:t>
            </a:r>
          </a:p>
          <a:p>
            <a:pPr>
              <a:buFont typeface="+mj-lt"/>
              <a:buAutoNum type="arabicPeriod"/>
            </a:pPr>
            <a:r>
              <a:rPr lang="en-US" sz="1500" b="1" dirty="0">
                <a:solidFill>
                  <a:srgbClr val="7B4B2A"/>
                </a:solidFill>
                <a:latin typeface="Georgia" panose="02040502050405020303" pitchFamily="18" charset="0"/>
              </a:rPr>
              <a:t>Enhance Market Presence in Low-Performing Areas:</a:t>
            </a:r>
            <a:br>
              <a:rPr lang="en-US" sz="1500" dirty="0">
                <a:solidFill>
                  <a:srgbClr val="7B4B2A"/>
                </a:solidFill>
                <a:latin typeface="Georgia" panose="02040502050405020303" pitchFamily="18" charset="0"/>
              </a:rPr>
            </a:br>
            <a:r>
              <a:rPr lang="en-US" sz="1500" dirty="0">
                <a:solidFill>
                  <a:srgbClr val="7B4B2A"/>
                </a:solidFill>
                <a:latin typeface="Georgia" panose="02040502050405020303" pitchFamily="18" charset="0"/>
              </a:rPr>
              <a:t>Focus on </a:t>
            </a:r>
            <a:r>
              <a:rPr lang="en-US" sz="1500" b="1" dirty="0">
                <a:solidFill>
                  <a:srgbClr val="7B4B2A"/>
                </a:solidFill>
                <a:latin typeface="Georgia" panose="02040502050405020303" pitchFamily="18" charset="0"/>
              </a:rPr>
              <a:t>Auvergne-Rhône-Alpes</a:t>
            </a:r>
            <a:r>
              <a:rPr lang="en-US" sz="1500" dirty="0">
                <a:solidFill>
                  <a:srgbClr val="7B4B2A"/>
                </a:solidFill>
                <a:latin typeface="Georgia" panose="02040502050405020303" pitchFamily="18" charset="0"/>
              </a:rPr>
              <a:t> by improving local promotions, partnerships, and delivery coverage.</a:t>
            </a:r>
          </a:p>
          <a:p>
            <a:pPr>
              <a:buFont typeface="+mj-lt"/>
              <a:buAutoNum type="arabicPeriod"/>
            </a:pPr>
            <a:r>
              <a:rPr lang="en-US" sz="1500" b="1" dirty="0">
                <a:solidFill>
                  <a:srgbClr val="7B4B2A"/>
                </a:solidFill>
                <a:latin typeface="Georgia" panose="02040502050405020303" pitchFamily="18" charset="0"/>
              </a:rPr>
              <a:t>Targeted Regional Campaigns:</a:t>
            </a:r>
            <a:br>
              <a:rPr lang="en-US" sz="1500" dirty="0">
                <a:solidFill>
                  <a:srgbClr val="7B4B2A"/>
                </a:solidFill>
                <a:latin typeface="Georgia" panose="02040502050405020303" pitchFamily="18" charset="0"/>
              </a:rPr>
            </a:br>
            <a:r>
              <a:rPr lang="en-US" sz="1500" dirty="0">
                <a:solidFill>
                  <a:srgbClr val="7B4B2A"/>
                </a:solidFill>
                <a:latin typeface="Georgia" panose="02040502050405020303" pitchFamily="18" charset="0"/>
              </a:rPr>
              <a:t>Invest in regional-level campaigns for </a:t>
            </a:r>
            <a:r>
              <a:rPr lang="en-US" sz="1500" b="1" dirty="0">
                <a:solidFill>
                  <a:srgbClr val="7B4B2A"/>
                </a:solidFill>
                <a:latin typeface="Georgia" panose="02040502050405020303" pitchFamily="18" charset="0"/>
              </a:rPr>
              <a:t>Zurich</a:t>
            </a:r>
            <a:r>
              <a:rPr lang="en-US" sz="1500" dirty="0">
                <a:solidFill>
                  <a:srgbClr val="7B4B2A"/>
                </a:solidFill>
                <a:latin typeface="Georgia" panose="02040502050405020303" pitchFamily="18" charset="0"/>
              </a:rPr>
              <a:t> and </a:t>
            </a:r>
            <a:r>
              <a:rPr lang="en-US" sz="1500" b="1" dirty="0">
                <a:solidFill>
                  <a:srgbClr val="7B4B2A"/>
                </a:solidFill>
                <a:latin typeface="Georgia" panose="02040502050405020303" pitchFamily="18" charset="0"/>
              </a:rPr>
              <a:t>Brussels-Capital</a:t>
            </a:r>
            <a:r>
              <a:rPr lang="en-US" sz="1500" dirty="0">
                <a:solidFill>
                  <a:srgbClr val="7B4B2A"/>
                </a:solidFill>
                <a:latin typeface="Georgia" panose="02040502050405020303" pitchFamily="18" charset="0"/>
              </a:rPr>
              <a:t> to boost customer engagement and drive growth.</a:t>
            </a:r>
          </a:p>
          <a:p>
            <a:pPr>
              <a:buFont typeface="+mj-lt"/>
              <a:buAutoNum type="arabicPeriod"/>
            </a:pPr>
            <a:r>
              <a:rPr lang="en-US" sz="1500" b="1" dirty="0">
                <a:solidFill>
                  <a:srgbClr val="7B4B2A"/>
                </a:solidFill>
                <a:latin typeface="Georgia" panose="02040502050405020303" pitchFamily="18" charset="0"/>
              </a:rPr>
              <a:t>Data-Driven Resource Allocation:</a:t>
            </a:r>
            <a:br>
              <a:rPr lang="en-US" sz="1500" dirty="0">
                <a:solidFill>
                  <a:srgbClr val="7B4B2A"/>
                </a:solidFill>
                <a:latin typeface="Georgia" panose="02040502050405020303" pitchFamily="18" charset="0"/>
              </a:rPr>
            </a:br>
            <a:r>
              <a:rPr lang="en-US" sz="1500" dirty="0">
                <a:solidFill>
                  <a:srgbClr val="7B4B2A"/>
                </a:solidFill>
                <a:latin typeface="Georgia" panose="02040502050405020303" pitchFamily="18" charset="0"/>
              </a:rPr>
              <a:t>Allocate sales budgets and inventory proportionally based on regional performance and potential market size.</a:t>
            </a:r>
          </a:p>
          <a:p>
            <a:pPr>
              <a:buFont typeface="+mj-lt"/>
              <a:buAutoNum type="arabicPeriod"/>
            </a:pPr>
            <a:r>
              <a:rPr lang="en-US" sz="1500" b="1" dirty="0">
                <a:solidFill>
                  <a:srgbClr val="7B4B2A"/>
                </a:solidFill>
                <a:latin typeface="Georgia" panose="02040502050405020303" pitchFamily="18" charset="0"/>
              </a:rPr>
              <a:t>Monitor Regional Profit Margins:</a:t>
            </a:r>
            <a:br>
              <a:rPr lang="en-US" sz="1500" dirty="0">
                <a:solidFill>
                  <a:srgbClr val="7B4B2A"/>
                </a:solidFill>
                <a:latin typeface="Georgia" panose="02040502050405020303" pitchFamily="18" charset="0"/>
              </a:rPr>
            </a:br>
            <a:r>
              <a:rPr lang="en-US" sz="1500" dirty="0">
                <a:solidFill>
                  <a:srgbClr val="7B4B2A"/>
                </a:solidFill>
                <a:latin typeface="Georgia" panose="02040502050405020303" pitchFamily="18" charset="0"/>
              </a:rPr>
              <a:t>Track cost-to-revenue ratios by region to ensure that high sales volumes translate into sustainable profitability.</a:t>
            </a:r>
          </a:p>
        </p:txBody>
      </p:sp>
    </p:spTree>
    <p:extLst>
      <p:ext uri="{BB962C8B-B14F-4D97-AF65-F5344CB8AC3E}">
        <p14:creationId xmlns:p14="http://schemas.microsoft.com/office/powerpoint/2010/main" val="340369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352D-ADD1-14EE-94A1-A22EF39C21A9}"/>
              </a:ext>
            </a:extLst>
          </p:cNvPr>
          <p:cNvSpPr>
            <a:spLocks noGrp="1"/>
          </p:cNvSpPr>
          <p:nvPr>
            <p:ph type="title"/>
          </p:nvPr>
        </p:nvSpPr>
        <p:spPr>
          <a:xfrm>
            <a:off x="838200" y="166718"/>
            <a:ext cx="10515600" cy="583780"/>
          </a:xfrm>
        </p:spPr>
        <p:txBody>
          <a:bodyPr>
            <a:normAutofit/>
          </a:bodyPr>
          <a:lstStyle/>
          <a:p>
            <a:r>
              <a:rPr lang="en-US" sz="2800" b="1" dirty="0">
                <a:solidFill>
                  <a:srgbClr val="7B4B2A"/>
                </a:solidFill>
                <a:latin typeface="Georgia" panose="02040502050405020303" pitchFamily="18" charset="0"/>
              </a:rPr>
              <a:t>PROFITABILITY BASED ON SALES CHANNELS</a:t>
            </a:r>
          </a:p>
        </p:txBody>
      </p:sp>
      <p:sp>
        <p:nvSpPr>
          <p:cNvPr id="3" name="Content Placeholder 2">
            <a:extLst>
              <a:ext uri="{FF2B5EF4-FFF2-40B4-BE49-F238E27FC236}">
                <a16:creationId xmlns:a16="http://schemas.microsoft.com/office/drawing/2014/main" id="{A4907142-4EF3-8DE9-ADB5-77D66EC89405}"/>
              </a:ext>
            </a:extLst>
          </p:cNvPr>
          <p:cNvSpPr>
            <a:spLocks noGrp="1"/>
          </p:cNvSpPr>
          <p:nvPr>
            <p:ph idx="1"/>
          </p:nvPr>
        </p:nvSpPr>
        <p:spPr>
          <a:xfrm>
            <a:off x="4244197" y="828136"/>
            <a:ext cx="7668881" cy="5684807"/>
          </a:xfrm>
        </p:spPr>
        <p:txBody>
          <a:bodyPr>
            <a:normAutofit fontScale="25000" lnSpcReduction="20000"/>
          </a:bodyPr>
          <a:lstStyle/>
          <a:p>
            <a:pPr marL="0" indent="0" algn="ctr">
              <a:buNone/>
            </a:pPr>
            <a:r>
              <a:rPr lang="en-US" sz="8000" b="1" dirty="0">
                <a:solidFill>
                  <a:srgbClr val="7B4B2A"/>
                </a:solidFill>
                <a:latin typeface="Georgia" panose="02040502050405020303" pitchFamily="18" charset="0"/>
              </a:rPr>
              <a:t> INSIGHTS</a:t>
            </a:r>
          </a:p>
          <a:p>
            <a:pPr marL="0" indent="0">
              <a:lnSpc>
                <a:spcPct val="120000"/>
              </a:lnSpc>
              <a:buNone/>
            </a:pPr>
            <a:r>
              <a:rPr lang="en-US" sz="6400" b="1" dirty="0">
                <a:solidFill>
                  <a:srgbClr val="7B4B2A"/>
                </a:solidFill>
                <a:latin typeface="Georgia" panose="02040502050405020303" pitchFamily="18" charset="0"/>
              </a:rPr>
              <a:t>Website</a:t>
            </a:r>
            <a:r>
              <a:rPr lang="en-US" sz="6400" dirty="0">
                <a:solidFill>
                  <a:srgbClr val="7B4B2A"/>
                </a:solidFill>
                <a:latin typeface="Georgia" panose="02040502050405020303" pitchFamily="18" charset="0"/>
              </a:rPr>
              <a:t> drives the highest profit (</a:t>
            </a:r>
            <a:r>
              <a:rPr lang="en-US" sz="6400" b="1" dirty="0">
                <a:solidFill>
                  <a:srgbClr val="7B4B2A"/>
                </a:solidFill>
                <a:latin typeface="Georgia" panose="02040502050405020303" pitchFamily="18" charset="0"/>
              </a:rPr>
              <a:t>$24M</a:t>
            </a:r>
            <a:r>
              <a:rPr lang="en-US" sz="6400" dirty="0">
                <a:solidFill>
                  <a:srgbClr val="7B4B2A"/>
                </a:solidFill>
                <a:latin typeface="Georgia" panose="02040502050405020303" pitchFamily="18" charset="0"/>
              </a:rPr>
              <a:t>) and transactions (</a:t>
            </a:r>
            <a:r>
              <a:rPr lang="en-US" sz="6400" b="1" dirty="0">
                <a:solidFill>
                  <a:srgbClr val="7B4B2A"/>
                </a:solidFill>
                <a:latin typeface="Georgia" panose="02040502050405020303" pitchFamily="18" charset="0"/>
              </a:rPr>
              <a:t>496</a:t>
            </a:r>
            <a:r>
              <a:rPr lang="en-US" sz="6400" dirty="0">
                <a:solidFill>
                  <a:srgbClr val="7B4B2A"/>
                </a:solidFill>
                <a:latin typeface="Georgia" panose="02040502050405020303" pitchFamily="18" charset="0"/>
              </a:rPr>
              <a:t>), proving it’s the strongest channel.</a:t>
            </a:r>
          </a:p>
          <a:p>
            <a:pPr marL="0" indent="0">
              <a:lnSpc>
                <a:spcPct val="120000"/>
              </a:lnSpc>
              <a:buNone/>
            </a:pPr>
            <a:r>
              <a:rPr lang="en-US" sz="6400" b="1" dirty="0">
                <a:solidFill>
                  <a:srgbClr val="7B4B2A"/>
                </a:solidFill>
                <a:latin typeface="Georgia" panose="02040502050405020303" pitchFamily="18" charset="0"/>
              </a:rPr>
              <a:t>Warehouse ($15M)</a:t>
            </a:r>
            <a:r>
              <a:rPr lang="en-US" sz="6400" dirty="0">
                <a:solidFill>
                  <a:srgbClr val="7B4B2A"/>
                </a:solidFill>
                <a:latin typeface="Georgia" panose="02040502050405020303" pitchFamily="18" charset="0"/>
              </a:rPr>
              <a:t> shows solid performance through physical or wholesale sales.</a:t>
            </a:r>
          </a:p>
          <a:p>
            <a:pPr marL="0" indent="0">
              <a:lnSpc>
                <a:spcPct val="120000"/>
              </a:lnSpc>
              <a:buNone/>
            </a:pPr>
            <a:r>
              <a:rPr lang="en-US" sz="6400" b="1" dirty="0">
                <a:solidFill>
                  <a:srgbClr val="7B4B2A"/>
                </a:solidFill>
                <a:latin typeface="Georgia" panose="02040502050405020303" pitchFamily="18" charset="0"/>
              </a:rPr>
              <a:t>Social Media ($14M)</a:t>
            </a:r>
            <a:r>
              <a:rPr lang="en-US" sz="6400" dirty="0">
                <a:solidFill>
                  <a:srgbClr val="7B4B2A"/>
                </a:solidFill>
                <a:latin typeface="Georgia" panose="02040502050405020303" pitchFamily="18" charset="0"/>
              </a:rPr>
              <a:t> performs moderately, showing potential for digital growth.</a:t>
            </a:r>
          </a:p>
          <a:p>
            <a:pPr marL="0" indent="0">
              <a:lnSpc>
                <a:spcPct val="120000"/>
              </a:lnSpc>
              <a:buNone/>
            </a:pPr>
            <a:r>
              <a:rPr lang="en-US" sz="6400" dirty="0">
                <a:solidFill>
                  <a:srgbClr val="7B4B2A"/>
                </a:solidFill>
                <a:latin typeface="Georgia" panose="02040502050405020303" pitchFamily="18" charset="0"/>
              </a:rPr>
              <a:t>Online channels outperform offline ones, reflecting a shift in customer buying behavior.</a:t>
            </a:r>
          </a:p>
          <a:p>
            <a:pPr marL="0" indent="0">
              <a:lnSpc>
                <a:spcPct val="120000"/>
              </a:lnSpc>
              <a:buNone/>
            </a:pPr>
            <a:endParaRPr lang="en-US" sz="6400" dirty="0">
              <a:solidFill>
                <a:srgbClr val="7B4B2A"/>
              </a:solidFill>
              <a:latin typeface="Georgia" panose="02040502050405020303" pitchFamily="18" charset="0"/>
            </a:endParaRPr>
          </a:p>
          <a:p>
            <a:pPr marL="0" indent="0" algn="ctr">
              <a:lnSpc>
                <a:spcPct val="120000"/>
              </a:lnSpc>
              <a:buNone/>
            </a:pPr>
            <a:r>
              <a:rPr lang="en-US" sz="6400" b="1" dirty="0">
                <a:solidFill>
                  <a:srgbClr val="7B4B2A"/>
                </a:solidFill>
                <a:latin typeface="Georgia" panose="02040502050405020303" pitchFamily="18" charset="0"/>
              </a:rPr>
              <a:t> RECOMMENDATIONS</a:t>
            </a:r>
          </a:p>
          <a:p>
            <a:pPr marL="0" indent="0">
              <a:lnSpc>
                <a:spcPct val="120000"/>
              </a:lnSpc>
              <a:buNone/>
            </a:pPr>
            <a:r>
              <a:rPr lang="en-US" sz="6400" b="1" dirty="0">
                <a:solidFill>
                  <a:srgbClr val="7B4B2A"/>
                </a:solidFill>
                <a:latin typeface="Georgia" panose="02040502050405020303" pitchFamily="18" charset="0"/>
              </a:rPr>
              <a:t>Boost website efficiency</a:t>
            </a:r>
            <a:r>
              <a:rPr lang="en-US" sz="6400" dirty="0">
                <a:solidFill>
                  <a:srgbClr val="7B4B2A"/>
                </a:solidFill>
                <a:latin typeface="Georgia" panose="02040502050405020303" pitchFamily="18" charset="0"/>
              </a:rPr>
              <a:t> — improve UX, checkout flow, and ad targeting to sustain profit growth.</a:t>
            </a:r>
          </a:p>
          <a:p>
            <a:pPr marL="0" indent="0">
              <a:lnSpc>
                <a:spcPct val="120000"/>
              </a:lnSpc>
              <a:buNone/>
            </a:pPr>
            <a:r>
              <a:rPr lang="en-US" sz="6400" b="1" dirty="0">
                <a:solidFill>
                  <a:srgbClr val="7B4B2A"/>
                </a:solidFill>
                <a:latin typeface="Georgia" panose="02040502050405020303" pitchFamily="18" charset="0"/>
              </a:rPr>
              <a:t>Strengthen social media marketing</a:t>
            </a:r>
            <a:r>
              <a:rPr lang="en-US" sz="6400" dirty="0">
                <a:solidFill>
                  <a:srgbClr val="7B4B2A"/>
                </a:solidFill>
                <a:latin typeface="Georgia" panose="02040502050405020303" pitchFamily="18" charset="0"/>
              </a:rPr>
              <a:t> through influencer partnerships and paid ad campaigns.</a:t>
            </a:r>
          </a:p>
          <a:p>
            <a:pPr marL="0" indent="0">
              <a:lnSpc>
                <a:spcPct val="120000"/>
              </a:lnSpc>
              <a:buNone/>
            </a:pPr>
            <a:r>
              <a:rPr lang="en-US" sz="6400" b="1" dirty="0">
                <a:solidFill>
                  <a:srgbClr val="7B4B2A"/>
                </a:solidFill>
                <a:latin typeface="Georgia" panose="02040502050405020303" pitchFamily="18" charset="0"/>
              </a:rPr>
              <a:t>Integrate online &amp; offline</a:t>
            </a:r>
            <a:r>
              <a:rPr lang="en-US" sz="6400" dirty="0">
                <a:solidFill>
                  <a:srgbClr val="7B4B2A"/>
                </a:solidFill>
                <a:latin typeface="Georgia" panose="02040502050405020303" pitchFamily="18" charset="0"/>
              </a:rPr>
              <a:t> sales — introduce click-and-collect or bundle offers.</a:t>
            </a:r>
          </a:p>
          <a:p>
            <a:pPr marL="0" indent="0">
              <a:lnSpc>
                <a:spcPct val="120000"/>
              </a:lnSpc>
              <a:buNone/>
            </a:pPr>
            <a:r>
              <a:rPr lang="en-US" sz="6400" b="1" dirty="0">
                <a:solidFill>
                  <a:srgbClr val="7B4B2A"/>
                </a:solidFill>
                <a:latin typeface="Georgia" panose="02040502050405020303" pitchFamily="18" charset="0"/>
              </a:rPr>
              <a:t>Adopt an omnichannel approach</a:t>
            </a:r>
            <a:r>
              <a:rPr lang="en-US" sz="6400" dirty="0">
                <a:solidFill>
                  <a:srgbClr val="7B4B2A"/>
                </a:solidFill>
                <a:latin typeface="Georgia" panose="02040502050405020303" pitchFamily="18" charset="0"/>
              </a:rPr>
              <a:t> to maintain consistency in pricing, experience, and brand identity</a:t>
            </a:r>
            <a:r>
              <a:rPr lang="en-US" sz="6400" dirty="0">
                <a:latin typeface="Georgia" panose="02040502050405020303" pitchFamily="18" charset="0"/>
              </a:rPr>
              <a:t>.</a:t>
            </a:r>
          </a:p>
          <a:p>
            <a:endParaRPr lang="en-US" dirty="0"/>
          </a:p>
        </p:txBody>
      </p:sp>
      <p:pic>
        <p:nvPicPr>
          <p:cNvPr id="5" name="Picture 4">
            <a:extLst>
              <a:ext uri="{FF2B5EF4-FFF2-40B4-BE49-F238E27FC236}">
                <a16:creationId xmlns:a16="http://schemas.microsoft.com/office/drawing/2014/main" id="{9CB79CD2-C07D-7965-02B9-372AE64C693B}"/>
              </a:ext>
            </a:extLst>
          </p:cNvPr>
          <p:cNvPicPr>
            <a:picLocks noChangeAspect="1"/>
          </p:cNvPicPr>
          <p:nvPr/>
        </p:nvPicPr>
        <p:blipFill>
          <a:blip r:embed="rId2"/>
          <a:stretch>
            <a:fillRect/>
          </a:stretch>
        </p:blipFill>
        <p:spPr>
          <a:xfrm>
            <a:off x="278923" y="828136"/>
            <a:ext cx="3965274" cy="5684807"/>
          </a:xfrm>
          <a:prstGeom prst="rect">
            <a:avLst/>
          </a:prstGeom>
        </p:spPr>
      </p:pic>
    </p:spTree>
    <p:extLst>
      <p:ext uri="{BB962C8B-B14F-4D97-AF65-F5344CB8AC3E}">
        <p14:creationId xmlns:p14="http://schemas.microsoft.com/office/powerpoint/2010/main" val="2972631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9F90-D215-1053-4C1F-34B14C1ACA9B}"/>
              </a:ext>
            </a:extLst>
          </p:cNvPr>
          <p:cNvSpPr>
            <a:spLocks noGrp="1"/>
          </p:cNvSpPr>
          <p:nvPr>
            <p:ph type="title"/>
          </p:nvPr>
        </p:nvSpPr>
        <p:spPr>
          <a:xfrm>
            <a:off x="838200" y="225024"/>
            <a:ext cx="10515600" cy="514769"/>
          </a:xfrm>
        </p:spPr>
        <p:txBody>
          <a:bodyPr>
            <a:noAutofit/>
          </a:bodyPr>
          <a:lstStyle/>
          <a:p>
            <a:pPr algn="ctr"/>
            <a:r>
              <a:rPr lang="en-US" sz="3200" dirty="0">
                <a:solidFill>
                  <a:srgbClr val="7B4B2A"/>
                </a:solidFill>
                <a:latin typeface="Georgia" panose="02040502050405020303" pitchFamily="18" charset="0"/>
              </a:rPr>
              <a:t>Margin Contributions</a:t>
            </a:r>
          </a:p>
        </p:txBody>
      </p:sp>
      <p:pic>
        <p:nvPicPr>
          <p:cNvPr id="5" name="Content Placeholder 4" descr="A close-up of a color palette&#10;&#10;AI-generated content may be incorrect.">
            <a:extLst>
              <a:ext uri="{FF2B5EF4-FFF2-40B4-BE49-F238E27FC236}">
                <a16:creationId xmlns:a16="http://schemas.microsoft.com/office/drawing/2014/main" id="{1FDD1EDE-918C-B26B-3B4E-F48DBC76E1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86" y="1000665"/>
            <a:ext cx="5344662" cy="5702510"/>
          </a:xfrm>
        </p:spPr>
      </p:pic>
      <p:sp>
        <p:nvSpPr>
          <p:cNvPr id="7" name="TextBox 6">
            <a:extLst>
              <a:ext uri="{FF2B5EF4-FFF2-40B4-BE49-F238E27FC236}">
                <a16:creationId xmlns:a16="http://schemas.microsoft.com/office/drawing/2014/main" id="{3A022D77-15AF-7815-60E1-43DDE13926F1}"/>
              </a:ext>
            </a:extLst>
          </p:cNvPr>
          <p:cNvSpPr txBox="1"/>
          <p:nvPr/>
        </p:nvSpPr>
        <p:spPr>
          <a:xfrm>
            <a:off x="5546784" y="1000665"/>
            <a:ext cx="6643777" cy="5663089"/>
          </a:xfrm>
          <a:prstGeom prst="rect">
            <a:avLst/>
          </a:prstGeom>
          <a:noFill/>
        </p:spPr>
        <p:txBody>
          <a:bodyPr wrap="square">
            <a:spAutoFit/>
          </a:bodyPr>
          <a:lstStyle/>
          <a:p>
            <a:pPr algn="ctr">
              <a:buNone/>
            </a:pPr>
            <a:r>
              <a:rPr lang="en-US" sz="2000" b="1" dirty="0">
                <a:solidFill>
                  <a:srgbClr val="7B4B2A"/>
                </a:solidFill>
                <a:latin typeface="Georgia" panose="02040502050405020303" pitchFamily="18" charset="0"/>
              </a:rPr>
              <a:t>INSIGHTS</a:t>
            </a:r>
          </a:p>
          <a:p>
            <a:pPr>
              <a:buFont typeface="Arial" panose="020B0604020202020204" pitchFamily="34" charset="0"/>
              <a:buChar char="•"/>
            </a:pPr>
            <a:r>
              <a:rPr lang="en-US" b="1" dirty="0">
                <a:solidFill>
                  <a:srgbClr val="7B4B2A"/>
                </a:solidFill>
                <a:latin typeface="Georgia" panose="02040502050405020303" pitchFamily="18" charset="0"/>
              </a:rPr>
              <a:t>Dark Chocolate</a:t>
            </a:r>
            <a:r>
              <a:rPr lang="en-US" dirty="0">
                <a:solidFill>
                  <a:srgbClr val="7B4B2A"/>
                </a:solidFill>
                <a:latin typeface="Georgia" panose="02040502050405020303" pitchFamily="18" charset="0"/>
              </a:rPr>
              <a:t> leads with </a:t>
            </a:r>
            <a:r>
              <a:rPr lang="en-US" b="1" dirty="0">
                <a:solidFill>
                  <a:srgbClr val="7B4B2A"/>
                </a:solidFill>
                <a:latin typeface="Georgia" panose="02040502050405020303" pitchFamily="18" charset="0"/>
              </a:rPr>
              <a:t>$7.0M</a:t>
            </a:r>
            <a:r>
              <a:rPr lang="en-US" dirty="0">
                <a:solidFill>
                  <a:srgbClr val="7B4B2A"/>
                </a:solidFill>
                <a:latin typeface="Georgia" panose="02040502050405020303" pitchFamily="18" charset="0"/>
              </a:rPr>
              <a:t>, showing strong market demand and premium positioning.</a:t>
            </a:r>
          </a:p>
          <a:p>
            <a:pPr>
              <a:buFont typeface="Arial" panose="020B0604020202020204" pitchFamily="34" charset="0"/>
              <a:buChar char="•"/>
            </a:pPr>
            <a:r>
              <a:rPr lang="en-US" b="1" dirty="0">
                <a:solidFill>
                  <a:srgbClr val="7B4B2A"/>
                </a:solidFill>
                <a:latin typeface="Georgia" panose="02040502050405020303" pitchFamily="18" charset="0"/>
              </a:rPr>
              <a:t>Milk Chocolate ($3.6M)</a:t>
            </a:r>
            <a:r>
              <a:rPr lang="en-US" dirty="0">
                <a:solidFill>
                  <a:srgbClr val="7B4B2A"/>
                </a:solidFill>
                <a:latin typeface="Georgia" panose="02040502050405020303" pitchFamily="18" charset="0"/>
              </a:rPr>
              <a:t> performs well, appealing to a broader consumer base.</a:t>
            </a:r>
          </a:p>
          <a:p>
            <a:pPr>
              <a:buFont typeface="Arial" panose="020B0604020202020204" pitchFamily="34" charset="0"/>
              <a:buChar char="•"/>
            </a:pPr>
            <a:r>
              <a:rPr lang="en-US" b="1" dirty="0">
                <a:solidFill>
                  <a:srgbClr val="7B4B2A"/>
                </a:solidFill>
                <a:latin typeface="Georgia" panose="02040502050405020303" pitchFamily="18" charset="0"/>
              </a:rPr>
              <a:t>Nut ($1.9M)</a:t>
            </a:r>
            <a:r>
              <a:rPr lang="en-US" dirty="0">
                <a:solidFill>
                  <a:srgbClr val="7B4B2A"/>
                </a:solidFill>
                <a:latin typeface="Georgia" panose="02040502050405020303" pitchFamily="18" charset="0"/>
              </a:rPr>
              <a:t> and </a:t>
            </a:r>
            <a:r>
              <a:rPr lang="en-US" b="1" dirty="0">
                <a:solidFill>
                  <a:srgbClr val="7B4B2A"/>
                </a:solidFill>
                <a:latin typeface="Georgia" panose="02040502050405020303" pitchFamily="18" charset="0"/>
              </a:rPr>
              <a:t>Filled Chocolate ($1.1M)</a:t>
            </a:r>
            <a:r>
              <a:rPr lang="en-US" dirty="0">
                <a:solidFill>
                  <a:srgbClr val="7B4B2A"/>
                </a:solidFill>
                <a:latin typeface="Georgia" panose="02040502050405020303" pitchFamily="18" charset="0"/>
              </a:rPr>
              <a:t> contribute moderately, indicating niche appeal.</a:t>
            </a:r>
          </a:p>
          <a:p>
            <a:pPr>
              <a:buFont typeface="Arial" panose="020B0604020202020204" pitchFamily="34" charset="0"/>
              <a:buChar char="•"/>
            </a:pPr>
            <a:r>
              <a:rPr lang="en-US" dirty="0">
                <a:solidFill>
                  <a:srgbClr val="7B4B2A"/>
                </a:solidFill>
                <a:latin typeface="Georgia" panose="02040502050405020303" pitchFamily="18" charset="0"/>
              </a:rPr>
              <a:t>Lower-performing categories like </a:t>
            </a:r>
            <a:r>
              <a:rPr lang="en-US" b="1" dirty="0">
                <a:solidFill>
                  <a:srgbClr val="7B4B2A"/>
                </a:solidFill>
                <a:latin typeface="Georgia" panose="02040502050405020303" pitchFamily="18" charset="0"/>
              </a:rPr>
              <a:t>Flavored, White, and Drinking Chocolate (&lt;$300K)</a:t>
            </a:r>
            <a:r>
              <a:rPr lang="en-US" dirty="0">
                <a:solidFill>
                  <a:srgbClr val="7B4B2A"/>
                </a:solidFill>
                <a:latin typeface="Georgia" panose="02040502050405020303" pitchFamily="18" charset="0"/>
              </a:rPr>
              <a:t> show limited traction.</a:t>
            </a:r>
          </a:p>
          <a:p>
            <a:pPr>
              <a:buNone/>
            </a:pPr>
            <a:br>
              <a:rPr lang="en-US" dirty="0">
                <a:latin typeface="Georgia" panose="02040502050405020303" pitchFamily="18" charset="0"/>
              </a:rPr>
            </a:br>
            <a:endParaRPr lang="en-US" dirty="0">
              <a:latin typeface="Georgia" panose="02040502050405020303" pitchFamily="18" charset="0"/>
            </a:endParaRPr>
          </a:p>
          <a:p>
            <a:pPr algn="ctr">
              <a:buNone/>
            </a:pPr>
            <a:r>
              <a:rPr lang="en-US" b="1" dirty="0">
                <a:solidFill>
                  <a:srgbClr val="7B4B2A"/>
                </a:solidFill>
                <a:latin typeface="Georgia" panose="02040502050405020303" pitchFamily="18" charset="0"/>
              </a:rPr>
              <a:t>RECOMMENDATIONS</a:t>
            </a:r>
          </a:p>
          <a:p>
            <a:pPr>
              <a:buFont typeface="Arial" panose="020B0604020202020204" pitchFamily="34" charset="0"/>
              <a:buChar char="•"/>
            </a:pPr>
            <a:r>
              <a:rPr lang="en-US" b="1" dirty="0">
                <a:solidFill>
                  <a:srgbClr val="7B4B2A"/>
                </a:solidFill>
                <a:latin typeface="Georgia" panose="02040502050405020303" pitchFamily="18" charset="0"/>
              </a:rPr>
              <a:t>Prioritize Dark &amp; Milk Chocolate</a:t>
            </a:r>
            <a:r>
              <a:rPr lang="en-US" dirty="0">
                <a:solidFill>
                  <a:srgbClr val="7B4B2A"/>
                </a:solidFill>
                <a:latin typeface="Georgia" panose="02040502050405020303" pitchFamily="18" charset="0"/>
              </a:rPr>
              <a:t> — maintain supply, expand SKUs, and invest in marketing.</a:t>
            </a:r>
          </a:p>
          <a:p>
            <a:pPr>
              <a:buFont typeface="Arial" panose="020B0604020202020204" pitchFamily="34" charset="0"/>
              <a:buChar char="•"/>
            </a:pPr>
            <a:r>
              <a:rPr lang="en-US" b="1" dirty="0">
                <a:solidFill>
                  <a:srgbClr val="7B4B2A"/>
                </a:solidFill>
                <a:latin typeface="Georgia" panose="02040502050405020303" pitchFamily="18" charset="0"/>
              </a:rPr>
              <a:t>Enhance visibility</a:t>
            </a:r>
            <a:r>
              <a:rPr lang="en-US" dirty="0">
                <a:solidFill>
                  <a:srgbClr val="7B4B2A"/>
                </a:solidFill>
                <a:latin typeface="Georgia" panose="02040502050405020303" pitchFamily="18" charset="0"/>
              </a:rPr>
              <a:t> for </a:t>
            </a:r>
            <a:r>
              <a:rPr lang="en-US" b="1" dirty="0">
                <a:solidFill>
                  <a:srgbClr val="7B4B2A"/>
                </a:solidFill>
                <a:latin typeface="Georgia" panose="02040502050405020303" pitchFamily="18" charset="0"/>
              </a:rPr>
              <a:t>Nut &amp; Filled Chocolates</a:t>
            </a:r>
            <a:r>
              <a:rPr lang="en-US" dirty="0">
                <a:solidFill>
                  <a:srgbClr val="7B4B2A"/>
                </a:solidFill>
                <a:latin typeface="Georgia" panose="02040502050405020303" pitchFamily="18" charset="0"/>
              </a:rPr>
              <a:t> through bundling or seasonal promotions.</a:t>
            </a:r>
          </a:p>
          <a:p>
            <a:pPr>
              <a:buFont typeface="Arial" panose="020B0604020202020204" pitchFamily="34" charset="0"/>
              <a:buChar char="•"/>
            </a:pPr>
            <a:r>
              <a:rPr lang="en-US" b="1" dirty="0">
                <a:solidFill>
                  <a:srgbClr val="7B4B2A"/>
                </a:solidFill>
                <a:latin typeface="Georgia" panose="02040502050405020303" pitchFamily="18" charset="0"/>
              </a:rPr>
              <a:t>Reassess low-performing lines</a:t>
            </a:r>
            <a:r>
              <a:rPr lang="en-US" dirty="0">
                <a:solidFill>
                  <a:srgbClr val="7B4B2A"/>
                </a:solidFill>
                <a:latin typeface="Georgia" panose="02040502050405020303" pitchFamily="18" charset="0"/>
              </a:rPr>
              <a:t> — consider rebranding or limited-edition strategies.</a:t>
            </a:r>
          </a:p>
          <a:p>
            <a:pPr>
              <a:buFont typeface="Arial" panose="020B0604020202020204" pitchFamily="34" charset="0"/>
              <a:buChar char="•"/>
            </a:pPr>
            <a:r>
              <a:rPr lang="en-US" b="1" dirty="0">
                <a:solidFill>
                  <a:srgbClr val="7B4B2A"/>
                </a:solidFill>
                <a:latin typeface="Georgia" panose="02040502050405020303" pitchFamily="18" charset="0"/>
              </a:rPr>
              <a:t>Leverage consumer insights</a:t>
            </a:r>
            <a:r>
              <a:rPr lang="en-US" dirty="0">
                <a:solidFill>
                  <a:srgbClr val="7B4B2A"/>
                </a:solidFill>
                <a:latin typeface="Georgia" panose="02040502050405020303" pitchFamily="18" charset="0"/>
              </a:rPr>
              <a:t> to diversify product mix and meet emerging taste preferences.</a:t>
            </a:r>
          </a:p>
        </p:txBody>
      </p:sp>
    </p:spTree>
    <p:extLst>
      <p:ext uri="{BB962C8B-B14F-4D97-AF65-F5344CB8AC3E}">
        <p14:creationId xmlns:p14="http://schemas.microsoft.com/office/powerpoint/2010/main" val="2014897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E2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AC83-7588-7689-EC23-7CC9878D1203}"/>
              </a:ext>
            </a:extLst>
          </p:cNvPr>
          <p:cNvSpPr>
            <a:spLocks noGrp="1"/>
          </p:cNvSpPr>
          <p:nvPr>
            <p:ph type="title"/>
          </p:nvPr>
        </p:nvSpPr>
        <p:spPr>
          <a:xfrm>
            <a:off x="608423" y="0"/>
            <a:ext cx="10515600" cy="457199"/>
          </a:xfrm>
        </p:spPr>
        <p:txBody>
          <a:bodyPr>
            <a:normAutofit fontScale="90000"/>
          </a:bodyPr>
          <a:lstStyle/>
          <a:p>
            <a:r>
              <a:rPr lang="en-US" sz="2900" b="1" dirty="0">
                <a:solidFill>
                  <a:srgbClr val="7B4B2A"/>
                </a:solidFill>
              </a:rPr>
              <a:t>INDIVIDUAL SALES PERFORMANCE</a:t>
            </a:r>
          </a:p>
        </p:txBody>
      </p:sp>
      <p:pic>
        <p:nvPicPr>
          <p:cNvPr id="5" name="Content Placeholder 4" descr="A group of circles with names&#10;&#10;AI-generated content may be incorrect.">
            <a:extLst>
              <a:ext uri="{FF2B5EF4-FFF2-40B4-BE49-F238E27FC236}">
                <a16:creationId xmlns:a16="http://schemas.microsoft.com/office/drawing/2014/main" id="{3B8F5912-88B7-07C5-EC7E-BE624BEE66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44" y="561108"/>
            <a:ext cx="4341047" cy="6296891"/>
          </a:xfrm>
        </p:spPr>
      </p:pic>
      <p:sp>
        <p:nvSpPr>
          <p:cNvPr id="7" name="TextBox 6">
            <a:extLst>
              <a:ext uri="{FF2B5EF4-FFF2-40B4-BE49-F238E27FC236}">
                <a16:creationId xmlns:a16="http://schemas.microsoft.com/office/drawing/2014/main" id="{6A49F61B-EE0E-CC7C-2A4B-2E87BD0C37FD}"/>
              </a:ext>
            </a:extLst>
          </p:cNvPr>
          <p:cNvSpPr txBox="1"/>
          <p:nvPr/>
        </p:nvSpPr>
        <p:spPr>
          <a:xfrm>
            <a:off x="4461165" y="561108"/>
            <a:ext cx="7730835" cy="6203045"/>
          </a:xfrm>
          <a:prstGeom prst="rect">
            <a:avLst/>
          </a:prstGeom>
          <a:noFill/>
        </p:spPr>
        <p:txBody>
          <a:bodyPr wrap="square">
            <a:spAutoFit/>
          </a:bodyPr>
          <a:lstStyle/>
          <a:p>
            <a:pPr algn="ctr">
              <a:buNone/>
            </a:pPr>
            <a:r>
              <a:rPr lang="en-US" sz="1600" b="1" dirty="0">
                <a:solidFill>
                  <a:srgbClr val="7B4B2A"/>
                </a:solidFill>
                <a:latin typeface="Georgia" panose="02040502050405020303" pitchFamily="18" charset="0"/>
              </a:rPr>
              <a:t>INSIGHTS</a:t>
            </a: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Every salesperson performed beyond expectations, exceeding the €100,000 profit target.</a:t>
            </a: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Top achievers like </a:t>
            </a:r>
            <a:r>
              <a:rPr lang="en-US" sz="1600" i="1" dirty="0">
                <a:solidFill>
                  <a:srgbClr val="7B4B2A"/>
                </a:solidFill>
                <a:latin typeface="Georgia" panose="02040502050405020303" pitchFamily="18" charset="0"/>
              </a:rPr>
              <a:t>Karlen (2.7M)</a:t>
            </a:r>
            <a:r>
              <a:rPr lang="en-US" sz="1600" dirty="0">
                <a:solidFill>
                  <a:srgbClr val="7B4B2A"/>
                </a:solidFill>
                <a:latin typeface="Georgia" panose="02040502050405020303" pitchFamily="18" charset="0"/>
              </a:rPr>
              <a:t>, </a:t>
            </a:r>
            <a:r>
              <a:rPr lang="en-US" sz="1600" i="1" dirty="0">
                <a:solidFill>
                  <a:srgbClr val="7B4B2A"/>
                </a:solidFill>
                <a:latin typeface="Georgia" panose="02040502050405020303" pitchFamily="18" charset="0"/>
              </a:rPr>
              <a:t>Kelci (2.5M)</a:t>
            </a:r>
            <a:r>
              <a:rPr lang="en-US" sz="1600" dirty="0">
                <a:solidFill>
                  <a:srgbClr val="7B4B2A"/>
                </a:solidFill>
                <a:latin typeface="Georgia" panose="02040502050405020303" pitchFamily="18" charset="0"/>
              </a:rPr>
              <a:t>, and </a:t>
            </a:r>
            <a:r>
              <a:rPr lang="en-US" sz="1600" i="1" dirty="0">
                <a:solidFill>
                  <a:srgbClr val="7B4B2A"/>
                </a:solidFill>
                <a:latin typeface="Georgia" panose="02040502050405020303" pitchFamily="18" charset="0"/>
              </a:rPr>
              <a:t>Dennison (2.45M)</a:t>
            </a:r>
            <a:r>
              <a:rPr lang="en-US" sz="1600" dirty="0">
                <a:solidFill>
                  <a:srgbClr val="7B4B2A"/>
                </a:solidFill>
                <a:latin typeface="Georgia" panose="02040502050405020303" pitchFamily="18" charset="0"/>
              </a:rPr>
              <a:t> show strong sales skills and great customer relationships.</a:t>
            </a: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The results prove that Choco de Luxe’s sales team is highly productive and that demand for its products remains strong across all markets</a:t>
            </a:r>
            <a:r>
              <a:rPr lang="en-US" sz="1600" b="1" dirty="0">
                <a:solidFill>
                  <a:srgbClr val="7B4B2A"/>
                </a:solidFill>
                <a:latin typeface="Georgia" panose="02040502050405020303" pitchFamily="18" charset="0"/>
              </a:rPr>
              <a:t>.</a:t>
            </a:r>
            <a:endParaRPr lang="en-US" sz="1600" dirty="0">
              <a:solidFill>
                <a:srgbClr val="7B4B2A"/>
              </a:solidFill>
              <a:latin typeface="Georgia" panose="02040502050405020303" pitchFamily="18" charset="0"/>
            </a:endParaRP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Overall, the team demonstrates excellent engagement, consistency, and growth potential.</a:t>
            </a:r>
            <a:endParaRPr lang="en-US" sz="1400" dirty="0"/>
          </a:p>
          <a:p>
            <a:pPr algn="ctr">
              <a:lnSpc>
                <a:spcPct val="150000"/>
              </a:lnSpc>
              <a:buNone/>
            </a:pPr>
            <a:r>
              <a:rPr lang="en-US" sz="1400" b="1" dirty="0"/>
              <a:t> </a:t>
            </a:r>
            <a:r>
              <a:rPr lang="en-US" sz="1600" b="1" dirty="0">
                <a:solidFill>
                  <a:srgbClr val="7B4B2A"/>
                </a:solidFill>
              </a:rPr>
              <a:t>RECOMMENDATIONS</a:t>
            </a:r>
          </a:p>
          <a:p>
            <a:pPr>
              <a:lnSpc>
                <a:spcPct val="150000"/>
              </a:lnSpc>
              <a:buFont typeface="Arial" panose="020B0604020202020204" pitchFamily="34" charset="0"/>
              <a:buChar char="•"/>
            </a:pPr>
            <a:r>
              <a:rPr lang="en-US" sz="1400" dirty="0"/>
              <a:t> </a:t>
            </a:r>
            <a:r>
              <a:rPr lang="en-US" sz="1600" dirty="0">
                <a:solidFill>
                  <a:srgbClr val="7B4B2A"/>
                </a:solidFill>
                <a:latin typeface="Georgia" panose="02040502050405020303" pitchFamily="18" charset="0"/>
              </a:rPr>
              <a:t>Celebrate success — reward the team for outstanding performance to boost morale and motivation.</a:t>
            </a: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 Raise performance goals slightly to challenge the team and maintain momentum.</a:t>
            </a: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 Encourage knowledge sharing — let top performers mentor others on effective sales strategies.</a:t>
            </a:r>
          </a:p>
          <a:p>
            <a:pPr>
              <a:lnSpc>
                <a:spcPct val="150000"/>
              </a:lnSpc>
              <a:buFont typeface="Arial" panose="020B0604020202020204" pitchFamily="34" charset="0"/>
              <a:buChar char="•"/>
            </a:pPr>
            <a:r>
              <a:rPr lang="en-US" sz="1600" dirty="0">
                <a:solidFill>
                  <a:srgbClr val="7B4B2A"/>
                </a:solidFill>
                <a:latin typeface="Georgia" panose="02040502050405020303" pitchFamily="18" charset="0"/>
              </a:rPr>
              <a:t>Continue performance tracking through interactive dashboards (Power BI/Tableau) for ongoing monitoring and improvement.</a:t>
            </a:r>
          </a:p>
        </p:txBody>
      </p:sp>
    </p:spTree>
    <p:extLst>
      <p:ext uri="{BB962C8B-B14F-4D97-AF65-F5344CB8AC3E}">
        <p14:creationId xmlns:p14="http://schemas.microsoft.com/office/powerpoint/2010/main" val="3692966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2346</TotalTime>
  <Words>1314</Words>
  <Application>Microsoft Office PowerPoint</Application>
  <PresentationFormat>Widescreen</PresentationFormat>
  <Paragraphs>105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Georgia</vt:lpstr>
      <vt:lpstr>Office Theme</vt:lpstr>
      <vt:lpstr>CHOCO DE LUXE  BUSINESS PERFORMANCE DASHBOARD </vt:lpstr>
      <vt:lpstr>BUSSINESS INTRODUCTION</vt:lpstr>
      <vt:lpstr>PROJECT OBJECTIVES </vt:lpstr>
      <vt:lpstr> DATA DICTIONARY SUMMARY </vt:lpstr>
      <vt:lpstr>PROJECT OBJECTIVES </vt:lpstr>
      <vt:lpstr>LOCATION SALES PERFORMANCE</vt:lpstr>
      <vt:lpstr>PROFITABILITY BASED ON SALES CHANNELS</vt:lpstr>
      <vt:lpstr>Margin Contributions</vt:lpstr>
      <vt:lpstr>INDIVIDUAL SALES PERFORMANCE</vt:lpstr>
      <vt:lpstr>SALES PERFORMANCE/ORGANIC &amp; NON-ORGANIC</vt:lpstr>
      <vt:lpstr>OVERALL INSIGHTS </vt:lpstr>
      <vt:lpstr>OVERALL RECOMMENDATIONS </vt:lpstr>
      <vt:lpstr>BUSINESS LEVEL OVERVIEW</vt:lpstr>
      <vt:lpstr>PERFORMANCE LEVEL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Sabina Naawminbong</dc:creator>
  <cp:lastModifiedBy>Sabina Naawminbong</cp:lastModifiedBy>
  <cp:revision>3</cp:revision>
  <dcterms:created xsi:type="dcterms:W3CDTF">2025-10-25T03:46:43Z</dcterms:created>
  <dcterms:modified xsi:type="dcterms:W3CDTF">2025-10-26T18:52:53Z</dcterms:modified>
</cp:coreProperties>
</file>